
<file path=[Content_Types].xml><?xml version="1.0" encoding="utf-8"?>
<Types xmlns="http://schemas.openxmlformats.org/package/2006/content-types">
  <Default Extension="JPG" ContentType="image/jpeg"/>
  <Default Extension="svg" ContentType="image/svg+xml"/>
  <Default Extension="xlsx" ContentType="application/vnd.openxmlformats-officedocument.spreadsheetml.sheet"/>
  <Default Extension="jpeg" ContentType="image/jpeg"/>
  <Default Extension="xml" ContentType="application/xml"/>
  <Default Extension="png" ContentType="image/png"/>
  <Default Extension="bin" ContentType="application/vnd.openxmlformats-officedocument.oleObject"/>
  <Default Extension="wdp" ContentType="image/vnd.ms-photo"/>
  <Default Extension="rels" ContentType="application/vnd.openxmlformats-package.relationships+xml"/>
  <Default Extension="gif" ContentType="image/gif"/>
  <Default Extension="png&amp;ehk=DnhZxP4mPsXMg72vNhnOiA&amp;r=0&amp;pid=OfficeInsert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3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6"/>
  </p:notesMasterIdLst>
  <p:handoutMasterIdLst>
    <p:handoutMasterId r:id="rId97"/>
  </p:handoutMasterIdLst>
  <p:sldIdLst>
    <p:sldId id="256" r:id="rId3"/>
    <p:sldId id="323" r:id="rId4"/>
    <p:sldId id="324" r:id="rId5"/>
    <p:sldId id="332" r:id="rId6"/>
    <p:sldId id="599" r:id="rId7"/>
    <p:sldId id="592" r:id="rId8"/>
    <p:sldId id="528" r:id="rId9"/>
    <p:sldId id="529" r:id="rId10"/>
    <p:sldId id="612" r:id="rId11"/>
    <p:sldId id="605" r:id="rId12"/>
    <p:sldId id="606" r:id="rId13"/>
    <p:sldId id="607" r:id="rId14"/>
    <p:sldId id="608" r:id="rId15"/>
    <p:sldId id="609" r:id="rId16"/>
    <p:sldId id="610" r:id="rId17"/>
    <p:sldId id="611" r:id="rId18"/>
    <p:sldId id="614" r:id="rId19"/>
    <p:sldId id="578" r:id="rId20"/>
    <p:sldId id="579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615" r:id="rId34"/>
    <p:sldId id="601" r:id="rId35"/>
    <p:sldId id="602" r:id="rId36"/>
    <p:sldId id="603" r:id="rId37"/>
    <p:sldId id="604" r:id="rId38"/>
    <p:sldId id="613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6" r:id="rId53"/>
    <p:sldId id="557" r:id="rId54"/>
    <p:sldId id="558" r:id="rId55"/>
    <p:sldId id="559" r:id="rId56"/>
    <p:sldId id="600" r:id="rId57"/>
    <p:sldId id="594" r:id="rId58"/>
    <p:sldId id="570" r:id="rId59"/>
    <p:sldId id="593" r:id="rId60"/>
    <p:sldId id="500" r:id="rId61"/>
    <p:sldId id="501" r:id="rId62"/>
    <p:sldId id="502" r:id="rId63"/>
    <p:sldId id="504" r:id="rId64"/>
    <p:sldId id="505" r:id="rId65"/>
    <p:sldId id="506" r:id="rId66"/>
    <p:sldId id="598" r:id="rId67"/>
    <p:sldId id="597" r:id="rId68"/>
    <p:sldId id="508" r:id="rId69"/>
    <p:sldId id="509" r:id="rId70"/>
    <p:sldId id="510" r:id="rId71"/>
    <p:sldId id="511" r:id="rId72"/>
    <p:sldId id="513" r:id="rId73"/>
    <p:sldId id="514" r:id="rId74"/>
    <p:sldId id="515" r:id="rId75"/>
    <p:sldId id="516" r:id="rId76"/>
    <p:sldId id="517" r:id="rId77"/>
    <p:sldId id="518" r:id="rId78"/>
    <p:sldId id="519" r:id="rId79"/>
    <p:sldId id="520" r:id="rId80"/>
    <p:sldId id="521" r:id="rId81"/>
    <p:sldId id="522" r:id="rId82"/>
    <p:sldId id="523" r:id="rId83"/>
    <p:sldId id="524" r:id="rId84"/>
    <p:sldId id="525" r:id="rId85"/>
    <p:sldId id="526" r:id="rId86"/>
    <p:sldId id="527" r:id="rId87"/>
    <p:sldId id="569" r:id="rId88"/>
    <p:sldId id="571" r:id="rId89"/>
    <p:sldId id="572" r:id="rId90"/>
    <p:sldId id="573" r:id="rId91"/>
    <p:sldId id="574" r:id="rId92"/>
    <p:sldId id="596" r:id="rId93"/>
    <p:sldId id="575" r:id="rId94"/>
    <p:sldId id="576" r:id="rId9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9" autoAdjust="0"/>
    <p:restoredTop sz="80016" autoAdjust="0"/>
  </p:normalViewPr>
  <p:slideViewPr>
    <p:cSldViewPr snapToGrid="0" snapToObjects="1">
      <p:cViewPr>
        <p:scale>
          <a:sx n="110" d="100"/>
          <a:sy n="110" d="100"/>
        </p:scale>
        <p:origin x="520" y="2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28015" cy="128015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theme" Target="theme/theme1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oleObject" Target="file:////C:\Users\hongy\Dropbox\private\PhD\research\graph-project\automata-processing\automata_processor\data_table\state_info_2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5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C:\Users\hongy\Dropbox\private\PhD\research\graph-project\automata-processing\data_for_slid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C:\Users\hongy\Dropbox\private\PhD\research\graph-project\automata-processing\data_for_slid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/AION\HPCL\axj936\PhD_Research\OWL\motivation-l2p.xlsx" TargetMode="External"/><Relationship Id="rId3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C:\Users\hongy\Dropbox\private\PhD\research\graph-project\automata-processing\data_for_slide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/C:\Users\hongy\Dropbox\private\PhD\research\graph-project\automata-processing\data_for_sl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'[state_info_2.xlsx]baseline (2)'!$H$1</c:f>
              <c:strCache>
                <c:ptCount val="1"/>
                <c:pt idx="0">
                  <c:v>Hot (Enabled)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 w="15240">
              <a:solidFill>
                <a:schemeClr val="tx1"/>
              </a:solidFill>
            </a:ln>
            <a:effectLst/>
          </c:spPr>
          <c:invertIfNegative val="0"/>
          <c:pictureOptions>
            <c:pictureFormat val="stack"/>
          </c:pictureOptions>
          <c:cat>
            <c:strRef>
              <c:f>'[state_info_2.xlsx]baseline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'[state_info_2.xlsx]baseline (2)'!$H$2:$H$27</c:f>
              <c:numCache>
                <c:formatCode>General</c:formatCode>
                <c:ptCount val="26"/>
                <c:pt idx="0">
                  <c:v>0.00979246099999997</c:v>
                </c:pt>
                <c:pt idx="1">
                  <c:v>0.0904830049999999</c:v>
                </c:pt>
                <c:pt idx="2">
                  <c:v>0.099519561</c:v>
                </c:pt>
                <c:pt idx="3">
                  <c:v>0.108613307</c:v>
                </c:pt>
                <c:pt idx="4">
                  <c:v>0.117721519</c:v>
                </c:pt>
                <c:pt idx="5">
                  <c:v>0.11824833</c:v>
                </c:pt>
                <c:pt idx="6">
                  <c:v>0.123964283</c:v>
                </c:pt>
                <c:pt idx="7">
                  <c:v>0.161845022</c:v>
                </c:pt>
                <c:pt idx="8">
                  <c:v>0.174898907</c:v>
                </c:pt>
                <c:pt idx="9">
                  <c:v>0.174918033</c:v>
                </c:pt>
                <c:pt idx="10">
                  <c:v>0.175520492</c:v>
                </c:pt>
                <c:pt idx="11">
                  <c:v>0.258152653</c:v>
                </c:pt>
                <c:pt idx="12">
                  <c:v>0.352997803</c:v>
                </c:pt>
                <c:pt idx="13">
                  <c:v>0.375101502</c:v>
                </c:pt>
                <c:pt idx="14">
                  <c:v>0.45482991</c:v>
                </c:pt>
                <c:pt idx="15">
                  <c:v>0.463381301</c:v>
                </c:pt>
                <c:pt idx="16">
                  <c:v>0.471283216</c:v>
                </c:pt>
                <c:pt idx="17">
                  <c:v>0.474368117</c:v>
                </c:pt>
                <c:pt idx="18">
                  <c:v>0.557658828</c:v>
                </c:pt>
                <c:pt idx="19">
                  <c:v>0.703920588</c:v>
                </c:pt>
                <c:pt idx="20">
                  <c:v>0.733250504</c:v>
                </c:pt>
                <c:pt idx="21">
                  <c:v>0.787715517</c:v>
                </c:pt>
                <c:pt idx="22">
                  <c:v>0.899653979</c:v>
                </c:pt>
                <c:pt idx="23">
                  <c:v>0.91361194</c:v>
                </c:pt>
                <c:pt idx="24">
                  <c:v>0.948632864</c:v>
                </c:pt>
                <c:pt idx="25">
                  <c:v>0.972877784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71-4BB3-AFDA-1757619DD5BC}"/>
            </c:ext>
          </c:extLst>
        </c:ser>
        <c:ser>
          <c:idx val="1"/>
          <c:order val="1"/>
          <c:tx>
            <c:strRef>
              <c:f>'[state_info_2.xlsx]baseline (2)'!$I$1</c:f>
              <c:strCache>
                <c:ptCount val="1"/>
                <c:pt idx="0">
                  <c:v>Cold (Never-enabled)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 w="15240">
              <a:solidFill>
                <a:schemeClr val="tx1"/>
              </a:solidFill>
            </a:ln>
            <a:effectLst/>
          </c:spPr>
          <c:invertIfNegative val="0"/>
          <c:pictureOptions>
            <c:pictureFormat val="stack"/>
          </c:pictureOptions>
          <c:cat>
            <c:strRef>
              <c:f>'[state_info_2.xlsx]baseline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'[state_info_2.xlsx]baseline (2)'!$I$2:$I$27</c:f>
              <c:numCache>
                <c:formatCode>General</c:formatCode>
                <c:ptCount val="26"/>
                <c:pt idx="0">
                  <c:v>0.990207539</c:v>
                </c:pt>
                <c:pt idx="1">
                  <c:v>0.909516995</c:v>
                </c:pt>
                <c:pt idx="2">
                  <c:v>0.900480439</c:v>
                </c:pt>
                <c:pt idx="3">
                  <c:v>0.891386693</c:v>
                </c:pt>
                <c:pt idx="4">
                  <c:v>0.882278481</c:v>
                </c:pt>
                <c:pt idx="5">
                  <c:v>0.88175167</c:v>
                </c:pt>
                <c:pt idx="6">
                  <c:v>0.876035717</c:v>
                </c:pt>
                <c:pt idx="7">
                  <c:v>0.838154978</c:v>
                </c:pt>
                <c:pt idx="8">
                  <c:v>0.825101093</c:v>
                </c:pt>
                <c:pt idx="9">
                  <c:v>0.825081967</c:v>
                </c:pt>
                <c:pt idx="10">
                  <c:v>0.824479508</c:v>
                </c:pt>
                <c:pt idx="11">
                  <c:v>0.741847347</c:v>
                </c:pt>
                <c:pt idx="12">
                  <c:v>0.647002197</c:v>
                </c:pt>
                <c:pt idx="13">
                  <c:v>0.624898498</c:v>
                </c:pt>
                <c:pt idx="14">
                  <c:v>0.54517009</c:v>
                </c:pt>
                <c:pt idx="15">
                  <c:v>0.536618699</c:v>
                </c:pt>
                <c:pt idx="16">
                  <c:v>0.528716784</c:v>
                </c:pt>
                <c:pt idx="17">
                  <c:v>0.525631883</c:v>
                </c:pt>
                <c:pt idx="18">
                  <c:v>0.442341172</c:v>
                </c:pt>
                <c:pt idx="19">
                  <c:v>0.296079412</c:v>
                </c:pt>
                <c:pt idx="20">
                  <c:v>0.266749496</c:v>
                </c:pt>
                <c:pt idx="21">
                  <c:v>0.212284483</c:v>
                </c:pt>
                <c:pt idx="22">
                  <c:v>0.100346021</c:v>
                </c:pt>
                <c:pt idx="23">
                  <c:v>0.08638806</c:v>
                </c:pt>
                <c:pt idx="24">
                  <c:v>0.051367136</c:v>
                </c:pt>
                <c:pt idx="25">
                  <c:v>0.027122216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871-4BB3-AFDA-1757619DD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896177552"/>
        <c:axId val="-896177024"/>
      </c:barChart>
      <c:catAx>
        <c:axId val="-89617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6177024"/>
        <c:crosses val="autoZero"/>
        <c:auto val="1"/>
        <c:lblAlgn val="ctr"/>
        <c:lblOffset val="100"/>
        <c:noMultiLvlLbl val="0"/>
      </c:catAx>
      <c:valAx>
        <c:axId val="-89617702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Percentage of States</a:t>
                </a:r>
              </a:p>
            </c:rich>
          </c:tx>
          <c:layout>
            <c:manualLayout>
              <c:xMode val="edge"/>
              <c:yMode val="edge"/>
              <c:x val="0.00996198816979318"/>
              <c:y val="0.08239623870064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6177552"/>
        <c:crosses val="autoZero"/>
        <c:crossBetween val="between"/>
        <c:majorUnit val="0.2"/>
      </c:valAx>
      <c:spPr>
        <a:noFill/>
        <a:ln w="25400"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'used_States (2)'!$B$1</c:f>
              <c:strCache>
                <c:ptCount val="1"/>
                <c:pt idx="0">
                  <c:v>Shallow</c:v>
                </c:pt>
              </c:strCache>
            </c:strRef>
          </c:tx>
          <c:spPr>
            <a:pattFill prst="wdUpDiag">
              <a:fgClr>
                <a:srgbClr val="115740"/>
              </a:fgClr>
              <a:bgClr>
                <a:sysClr val="window" lastClr="FFFFFF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(2)'!$B$2:$B$27</c:f>
              <c:numCache>
                <c:formatCode>General</c:formatCode>
                <c:ptCount val="26"/>
                <c:pt idx="0">
                  <c:v>0.009613786249481</c:v>
                </c:pt>
                <c:pt idx="1">
                  <c:v>0.08793214293117</c:v>
                </c:pt>
                <c:pt idx="2">
                  <c:v>0.0764867374541</c:v>
                </c:pt>
                <c:pt idx="3">
                  <c:v>0.10367259552043</c:v>
                </c:pt>
                <c:pt idx="4">
                  <c:v>0.10664556962028</c:v>
                </c:pt>
                <c:pt idx="5">
                  <c:v>0.0879012794032</c:v>
                </c:pt>
                <c:pt idx="6">
                  <c:v>0.11077145845064</c:v>
                </c:pt>
                <c:pt idx="7">
                  <c:v>0.1285112054354</c:v>
                </c:pt>
                <c:pt idx="8">
                  <c:v>0.1658278688525</c:v>
                </c:pt>
                <c:pt idx="9">
                  <c:v>0.1658852459017</c:v>
                </c:pt>
                <c:pt idx="10">
                  <c:v>0.166155737705</c:v>
                </c:pt>
                <c:pt idx="11">
                  <c:v>0.1981315000882</c:v>
                </c:pt>
                <c:pt idx="12">
                  <c:v>0.2079826228618</c:v>
                </c:pt>
                <c:pt idx="13">
                  <c:v>0.225334957369</c:v>
                </c:pt>
                <c:pt idx="14">
                  <c:v>0.2568998716303</c:v>
                </c:pt>
                <c:pt idx="15">
                  <c:v>0.1985788765557</c:v>
                </c:pt>
                <c:pt idx="16">
                  <c:v>0.253155398344</c:v>
                </c:pt>
                <c:pt idx="17">
                  <c:v>0.2569526978845</c:v>
                </c:pt>
                <c:pt idx="18">
                  <c:v>0.1626167765981</c:v>
                </c:pt>
                <c:pt idx="19">
                  <c:v>0.2682996500746</c:v>
                </c:pt>
                <c:pt idx="20">
                  <c:v>0.2778376857802</c:v>
                </c:pt>
                <c:pt idx="21">
                  <c:v>0.1810344827586</c:v>
                </c:pt>
                <c:pt idx="22">
                  <c:v>0.2487024221455</c:v>
                </c:pt>
                <c:pt idx="23">
                  <c:v>0.3</c:v>
                </c:pt>
                <c:pt idx="24">
                  <c:v>0.0</c:v>
                </c:pt>
                <c:pt idx="2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4D0-467D-900E-A05566CCEE0E}"/>
            </c:ext>
          </c:extLst>
        </c:ser>
        <c:ser>
          <c:idx val="1"/>
          <c:order val="1"/>
          <c:tx>
            <c:strRef>
              <c:f>'used_States (2)'!$C$1</c:f>
              <c:strCache>
                <c:ptCount val="1"/>
                <c:pt idx="0">
                  <c:v>Medium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(2)'!$C$2:$C$27</c:f>
              <c:numCache>
                <c:formatCode>General</c:formatCode>
                <c:ptCount val="26"/>
                <c:pt idx="0">
                  <c:v>0.0001093384843908</c:v>
                </c:pt>
                <c:pt idx="1">
                  <c:v>0.002322735851016</c:v>
                </c:pt>
                <c:pt idx="2">
                  <c:v>0.01875328031007</c:v>
                </c:pt>
                <c:pt idx="3">
                  <c:v>0.004693675889322</c:v>
                </c:pt>
                <c:pt idx="4">
                  <c:v>0.00854430379746</c:v>
                </c:pt>
                <c:pt idx="5">
                  <c:v>0.01831718001679</c:v>
                </c:pt>
                <c:pt idx="6">
                  <c:v>0.00876840157671</c:v>
                </c:pt>
                <c:pt idx="7">
                  <c:v>0.02384505063088</c:v>
                </c:pt>
                <c:pt idx="8">
                  <c:v>0.0090710382513691</c:v>
                </c:pt>
                <c:pt idx="9">
                  <c:v>0.0090327868852477</c:v>
                </c:pt>
                <c:pt idx="10">
                  <c:v>0.009364754098362</c:v>
                </c:pt>
                <c:pt idx="11">
                  <c:v>0.056848228450603</c:v>
                </c:pt>
                <c:pt idx="12">
                  <c:v>0.102534988769</c:v>
                </c:pt>
                <c:pt idx="13">
                  <c:v>0.0876979293545</c:v>
                </c:pt>
                <c:pt idx="14">
                  <c:v>0.1390404364571</c:v>
                </c:pt>
                <c:pt idx="15">
                  <c:v>0.1286789438278</c:v>
                </c:pt>
                <c:pt idx="16">
                  <c:v>0.151941474395</c:v>
                </c:pt>
                <c:pt idx="17">
                  <c:v>0.1609222724032</c:v>
                </c:pt>
                <c:pt idx="18">
                  <c:v>0.1547458499865</c:v>
                </c:pt>
                <c:pt idx="19">
                  <c:v>0.2530648194435</c:v>
                </c:pt>
                <c:pt idx="20">
                  <c:v>0.2441745979652</c:v>
                </c:pt>
                <c:pt idx="21">
                  <c:v>0.3857758620689</c:v>
                </c:pt>
                <c:pt idx="22">
                  <c:v>0.2625432525951</c:v>
                </c:pt>
                <c:pt idx="23">
                  <c:v>0.3489253731344</c:v>
                </c:pt>
                <c:pt idx="24">
                  <c:v>0.05</c:v>
                </c:pt>
                <c:pt idx="25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4D0-467D-900E-A05566CCEE0E}"/>
            </c:ext>
          </c:extLst>
        </c:ser>
        <c:ser>
          <c:idx val="2"/>
          <c:order val="2"/>
          <c:tx>
            <c:strRef>
              <c:f>'used_States (2)'!$D$1</c:f>
              <c:strCache>
                <c:ptCount val="1"/>
                <c:pt idx="0">
                  <c:v>Deep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'used_States (2)'!$A$2:$A$27</c:f>
              <c:strCache>
                <c:ptCount val="26"/>
                <c:pt idx="0">
                  <c:v>CAV4k</c:v>
                </c:pt>
                <c:pt idx="1">
                  <c:v>DS</c:v>
                </c:pt>
                <c:pt idx="2">
                  <c:v>CAV</c:v>
                </c:pt>
                <c:pt idx="3">
                  <c:v>DS03</c:v>
                </c:pt>
                <c:pt idx="4">
                  <c:v>DS06</c:v>
                </c:pt>
                <c:pt idx="5">
                  <c:v>Snort_L</c:v>
                </c:pt>
                <c:pt idx="6">
                  <c:v>DS09</c:v>
                </c:pt>
                <c:pt idx="7">
                  <c:v>Snort</c:v>
                </c:pt>
                <c:pt idx="8">
                  <c:v>HM1500</c:v>
                </c:pt>
                <c:pt idx="9">
                  <c:v>HM500</c:v>
                </c:pt>
                <c:pt idx="10">
                  <c:v>HM1000</c:v>
                </c:pt>
                <c:pt idx="11">
                  <c:v>HM</c:v>
                </c:pt>
                <c:pt idx="12">
                  <c:v>PEN</c:v>
                </c:pt>
                <c:pt idx="13">
                  <c:v>TCP</c:v>
                </c:pt>
                <c:pt idx="14">
                  <c:v>Rg1</c:v>
                </c:pt>
                <c:pt idx="15">
                  <c:v>EM</c:v>
                </c:pt>
                <c:pt idx="16">
                  <c:v>ER</c:v>
                </c:pt>
                <c:pt idx="17">
                  <c:v>Rg05</c:v>
                </c:pt>
                <c:pt idx="18">
                  <c:v>Fermi</c:v>
                </c:pt>
                <c:pt idx="19">
                  <c:v>Pro</c:v>
                </c:pt>
                <c:pt idx="20">
                  <c:v>Brill</c:v>
                </c:pt>
                <c:pt idx="21">
                  <c:v>LV</c:v>
                </c:pt>
                <c:pt idx="22">
                  <c:v>Bro217</c:v>
                </c:pt>
                <c:pt idx="23">
                  <c:v>SPM</c:v>
                </c:pt>
                <c:pt idx="24">
                  <c:v>RF1</c:v>
                </c:pt>
                <c:pt idx="25">
                  <c:v>RF2</c:v>
                </c:pt>
              </c:strCache>
            </c:strRef>
          </c:cat>
          <c:val>
            <c:numRef>
              <c:f>'used_States (2)'!$D$2:$D$27</c:f>
              <c:numCache>
                <c:formatCode>General</c:formatCode>
                <c:ptCount val="26"/>
                <c:pt idx="0">
                  <c:v>6.93365998576E-5</c:v>
                </c:pt>
                <c:pt idx="1">
                  <c:v>0.0002281258425102</c:v>
                </c:pt>
                <c:pt idx="2">
                  <c:v>0.004279542977111</c:v>
                </c:pt>
                <c:pt idx="3">
                  <c:v>0.000247035573123</c:v>
                </c:pt>
                <c:pt idx="4">
                  <c:v>0.0025316455696196</c:v>
                </c:pt>
                <c:pt idx="5">
                  <c:v>0.01202987039517</c:v>
                </c:pt>
                <c:pt idx="6">
                  <c:v>0.004424422813933</c:v>
                </c:pt>
                <c:pt idx="7">
                  <c:v>0.00948876559127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0.003172924378639</c:v>
                </c:pt>
                <c:pt idx="12">
                  <c:v>0.04248019154349</c:v>
                </c:pt>
                <c:pt idx="13">
                  <c:v>0.0620686155095</c:v>
                </c:pt>
                <c:pt idx="14">
                  <c:v>0.05888960205395</c:v>
                </c:pt>
                <c:pt idx="15">
                  <c:v>0.1440253952236</c:v>
                </c:pt>
                <c:pt idx="16">
                  <c:v>0.05828442800863</c:v>
                </c:pt>
                <c:pt idx="17">
                  <c:v>0.05649314634339</c:v>
                </c:pt>
                <c:pt idx="18">
                  <c:v>0.2402962018488</c:v>
                </c:pt>
                <c:pt idx="19">
                  <c:v>0.1825561189269</c:v>
                </c:pt>
                <c:pt idx="20">
                  <c:v>0.2112382202635</c:v>
                </c:pt>
                <c:pt idx="21">
                  <c:v>0.2209051724135</c:v>
                </c:pt>
                <c:pt idx="22">
                  <c:v>0.3884083044981</c:v>
                </c:pt>
                <c:pt idx="23">
                  <c:v>0.2646865671643</c:v>
                </c:pt>
                <c:pt idx="24">
                  <c:v>0.8986328643482</c:v>
                </c:pt>
                <c:pt idx="25">
                  <c:v>0.9228777844671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4D0-467D-900E-A05566CCEE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108700112"/>
        <c:axId val="-682733536"/>
      </c:barChart>
      <c:catAx>
        <c:axId val="-110870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82733536"/>
        <c:crosses val="autoZero"/>
        <c:auto val="1"/>
        <c:lblAlgn val="ctr"/>
        <c:lblOffset val="100"/>
        <c:noMultiLvlLbl val="0"/>
      </c:catAx>
      <c:valAx>
        <c:axId val="-68273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Percentage of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Hot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States</a:t>
                </a:r>
              </a:p>
            </c:rich>
          </c:tx>
          <c:layout>
            <c:manualLayout>
              <c:xMode val="edge"/>
              <c:yMode val="edge"/>
              <c:x val="0.00942025147939185"/>
              <c:y val="0.174066398561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8700112"/>
        <c:crosses val="autoZero"/>
        <c:crossBetween val="between"/>
        <c:majorUnit val="0.2"/>
      </c:valAx>
      <c:spPr>
        <a:noFill/>
        <a:ln w="25400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4798158022242"/>
          <c:y val="0.0274001741732824"/>
          <c:w val="0.502124939435064"/>
          <c:h val="0.1191298371739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Speedup!$A$2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Speedup!$B$1:$S$1</c:f>
              <c:strCache>
                <c:ptCount val="1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7">
                  <c:v>GeoMean</c:v>
                </c:pt>
              </c:strCache>
            </c:strRef>
          </c:cat>
          <c:val>
            <c:numRef>
              <c:f>Speedup!$B$2:$S$2</c:f>
              <c:numCache>
                <c:formatCode>General</c:formatCode>
                <c:ptCount val="18"/>
                <c:pt idx="0">
                  <c:v>47.0</c:v>
                </c:pt>
                <c:pt idx="1">
                  <c:v>2.92432842354673</c:v>
                </c:pt>
                <c:pt idx="2">
                  <c:v>2.69128220295856</c:v>
                </c:pt>
                <c:pt idx="3">
                  <c:v>3.19384029723146</c:v>
                </c:pt>
                <c:pt idx="4">
                  <c:v>2.12090349632012</c:v>
                </c:pt>
                <c:pt idx="5">
                  <c:v>0.809882795498805</c:v>
                </c:pt>
                <c:pt idx="6">
                  <c:v>3.999846470539496</c:v>
                </c:pt>
                <c:pt idx="7">
                  <c:v>0.820212691921484</c:v>
                </c:pt>
                <c:pt idx="8">
                  <c:v>1.0</c:v>
                </c:pt>
                <c:pt idx="9">
                  <c:v>1.48370250216185</c:v>
                </c:pt>
                <c:pt idx="10">
                  <c:v>2.99011450024313</c:v>
                </c:pt>
                <c:pt idx="11">
                  <c:v>1.08026947813163</c:v>
                </c:pt>
                <c:pt idx="12">
                  <c:v>1.213959057697999</c:v>
                </c:pt>
                <c:pt idx="13">
                  <c:v>1.0</c:v>
                </c:pt>
                <c:pt idx="14">
                  <c:v>0.228725839966767</c:v>
                </c:pt>
                <c:pt idx="15">
                  <c:v>1.0</c:v>
                </c:pt>
                <c:pt idx="17">
                  <c:v>1.76486792206271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D3-475D-9CA7-81C4757FE108}"/>
            </c:ext>
          </c:extLst>
        </c:ser>
        <c:ser>
          <c:idx val="1"/>
          <c:order val="1"/>
          <c:tx>
            <c:strRef>
              <c:f>Speedup!$A$3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Speedup!$B$1:$S$1</c:f>
              <c:strCache>
                <c:ptCount val="1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7">
                  <c:v>GeoMean</c:v>
                </c:pt>
              </c:strCache>
            </c:strRef>
          </c:cat>
          <c:val>
            <c:numRef>
              <c:f>Speedup!$B$3:$S$3</c:f>
              <c:numCache>
                <c:formatCode>General</c:formatCode>
                <c:ptCount val="18"/>
                <c:pt idx="0">
                  <c:v>47.0</c:v>
                </c:pt>
                <c:pt idx="1">
                  <c:v>3.67333217732621</c:v>
                </c:pt>
                <c:pt idx="2">
                  <c:v>3.27222426965772</c:v>
                </c:pt>
                <c:pt idx="3">
                  <c:v>5.04186701863538</c:v>
                </c:pt>
                <c:pt idx="4">
                  <c:v>2.46453926309778</c:v>
                </c:pt>
                <c:pt idx="5">
                  <c:v>1.00422295414381</c:v>
                </c:pt>
                <c:pt idx="6">
                  <c:v>4.0</c:v>
                </c:pt>
                <c:pt idx="7">
                  <c:v>1.0</c:v>
                </c:pt>
                <c:pt idx="8">
                  <c:v>1.0</c:v>
                </c:pt>
                <c:pt idx="9">
                  <c:v>2.999275932375919</c:v>
                </c:pt>
                <c:pt idx="10">
                  <c:v>2.990108479524796</c:v>
                </c:pt>
                <c:pt idx="11">
                  <c:v>1.6515621024886</c:v>
                </c:pt>
                <c:pt idx="12">
                  <c:v>1.60768179592671</c:v>
                </c:pt>
                <c:pt idx="13">
                  <c:v>1.0</c:v>
                </c:pt>
                <c:pt idx="14">
                  <c:v>0.305550321591713</c:v>
                </c:pt>
                <c:pt idx="15">
                  <c:v>1.0</c:v>
                </c:pt>
                <c:pt idx="17">
                  <c:v>2.14786122998043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CD3-475D-9CA7-81C4757FE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8038192"/>
        <c:axId val="-948036416"/>
      </c:barChart>
      <c:catAx>
        <c:axId val="-94803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8036416"/>
        <c:crosses val="autoZero"/>
        <c:auto val="1"/>
        <c:lblAlgn val="ctr"/>
        <c:lblOffset val="100"/>
        <c:noMultiLvlLbl val="0"/>
      </c:catAx>
      <c:valAx>
        <c:axId val="-948036416"/>
        <c:scaling>
          <c:orientation val="minMax"/>
          <c:max val="6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8038192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15204472276071"/>
          <c:y val="0.0720375595296182"/>
          <c:w val="0.153276812686379"/>
          <c:h val="0.0905233700092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performance_per_STE!$A$2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performance_per_STE!$B$1:$AC$1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Avg</c:v>
                </c:pt>
              </c:strCache>
            </c:strRef>
          </c:cat>
          <c:val>
            <c:numRef>
              <c:f>performance_per_STE!$B$2:$AC$2</c:f>
              <c:numCache>
                <c:formatCode>General</c:formatCode>
                <c:ptCount val="28"/>
                <c:pt idx="0">
                  <c:v>0.0086574689716312</c:v>
                </c:pt>
                <c:pt idx="1">
                  <c:v>0.0271267361111111</c:v>
                </c:pt>
                <c:pt idx="2">
                  <c:v>0.0406901041666666</c:v>
                </c:pt>
                <c:pt idx="3">
                  <c:v>0.0678168402777777</c:v>
                </c:pt>
                <c:pt idx="4">
                  <c:v>0.0813802083333333</c:v>
                </c:pt>
                <c:pt idx="5">
                  <c:v>0.0813802083333333</c:v>
                </c:pt>
                <c:pt idx="6">
                  <c:v>0.101725260416666</c:v>
                </c:pt>
                <c:pt idx="7">
                  <c:v>0.101725260416666</c:v>
                </c:pt>
                <c:pt idx="8">
                  <c:v>0.101725260416666</c:v>
                </c:pt>
                <c:pt idx="9">
                  <c:v>0.135633680555555</c:v>
                </c:pt>
                <c:pt idx="10">
                  <c:v>0.135633680555555</c:v>
                </c:pt>
                <c:pt idx="11">
                  <c:v>0.203450520833333</c:v>
                </c:pt>
                <c:pt idx="12">
                  <c:v>0.203450520833333</c:v>
                </c:pt>
                <c:pt idx="13">
                  <c:v>0.203450520833333</c:v>
                </c:pt>
                <c:pt idx="14">
                  <c:v>0.203450520833333</c:v>
                </c:pt>
                <c:pt idx="15">
                  <c:v>0.203450520833333</c:v>
                </c:pt>
                <c:pt idx="16">
                  <c:v>0.406901041666666</c:v>
                </c:pt>
                <c:pt idx="17">
                  <c:v>0.406901041666666</c:v>
                </c:pt>
                <c:pt idx="18">
                  <c:v>0.406901041666666</c:v>
                </c:pt>
                <c:pt idx="19">
                  <c:v>0.406901041666666</c:v>
                </c:pt>
                <c:pt idx="20">
                  <c:v>0.406901041666666</c:v>
                </c:pt>
                <c:pt idx="21">
                  <c:v>0.406901041666666</c:v>
                </c:pt>
                <c:pt idx="22">
                  <c:v>0.406901041666666</c:v>
                </c:pt>
                <c:pt idx="23">
                  <c:v>0.406901041666666</c:v>
                </c:pt>
                <c:pt idx="24">
                  <c:v>0.406901041666666</c:v>
                </c:pt>
                <c:pt idx="25">
                  <c:v>0.406901041666666</c:v>
                </c:pt>
                <c:pt idx="27">
                  <c:v>0.229606066514934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A64-488F-B06C-546F3A8BCBF0}"/>
            </c:ext>
          </c:extLst>
        </c:ser>
        <c:ser>
          <c:idx val="1"/>
          <c:order val="1"/>
          <c:tx>
            <c:strRef>
              <c:f>performance_per_STE!$A$3</c:f>
              <c:strCache>
                <c:ptCount val="1"/>
                <c:pt idx="0">
                  <c:v>AP/SpAP</c:v>
                </c:pt>
              </c:strCache>
            </c:strRef>
          </c:tx>
          <c:spPr>
            <a:pattFill prst="wdDnDiag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  <a:ln w="12700">
              <a:solidFill>
                <a:schemeClr val="tx1">
                  <a:alpha val="97000"/>
                </a:schemeClr>
              </a:solidFill>
            </a:ln>
            <a:effectLst/>
          </c:spPr>
          <c:invertIfNegative val="0"/>
          <c:cat>
            <c:strRef>
              <c:f>performance_per_STE!$B$1:$AC$1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Avg</c:v>
                </c:pt>
              </c:strCache>
            </c:strRef>
          </c:cat>
          <c:val>
            <c:numRef>
              <c:f>performance_per_STE!$B$3:$AC$3</c:f>
              <c:numCache>
                <c:formatCode>General</c:formatCode>
                <c:ptCount val="28"/>
                <c:pt idx="0">
                  <c:v>0.406901041666666</c:v>
                </c:pt>
                <c:pt idx="1">
                  <c:v>0.0996455126227814</c:v>
                </c:pt>
                <c:pt idx="2">
                  <c:v>0.133147146389067</c:v>
                </c:pt>
                <c:pt idx="3">
                  <c:v>0.341923490304591</c:v>
                </c:pt>
                <c:pt idx="4">
                  <c:v>0.200564718676577</c:v>
                </c:pt>
                <c:pt idx="5">
                  <c:v>0.0817238732213388</c:v>
                </c:pt>
                <c:pt idx="6">
                  <c:v>0.406901041666666</c:v>
                </c:pt>
                <c:pt idx="7">
                  <c:v>0.101725260416666</c:v>
                </c:pt>
                <c:pt idx="8">
                  <c:v>0.101725260416666</c:v>
                </c:pt>
                <c:pt idx="9">
                  <c:v>0.406802833709841</c:v>
                </c:pt>
                <c:pt idx="10">
                  <c:v>0.405559418338325</c:v>
                </c:pt>
                <c:pt idx="11">
                  <c:v>0.336011169939901</c:v>
                </c:pt>
                <c:pt idx="12">
                  <c:v>0.327083698715559</c:v>
                </c:pt>
                <c:pt idx="13">
                  <c:v>0.203450520833333</c:v>
                </c:pt>
                <c:pt idx="14">
                  <c:v>0.0621643720686266</c:v>
                </c:pt>
                <c:pt idx="15">
                  <c:v>0.203450520833333</c:v>
                </c:pt>
                <c:pt idx="16">
                  <c:v>0.406901041666666</c:v>
                </c:pt>
                <c:pt idx="17">
                  <c:v>0.406901041666666</c:v>
                </c:pt>
                <c:pt idx="18">
                  <c:v>0.406901041666666</c:v>
                </c:pt>
                <c:pt idx="19">
                  <c:v>0.406901041666666</c:v>
                </c:pt>
                <c:pt idx="20">
                  <c:v>0.406901041666666</c:v>
                </c:pt>
                <c:pt idx="21">
                  <c:v>0.406901041666666</c:v>
                </c:pt>
                <c:pt idx="22">
                  <c:v>0.406901041666666</c:v>
                </c:pt>
                <c:pt idx="23">
                  <c:v>0.406901041666666</c:v>
                </c:pt>
                <c:pt idx="24">
                  <c:v>0.406901041666666</c:v>
                </c:pt>
                <c:pt idx="25">
                  <c:v>0.406901041666666</c:v>
                </c:pt>
                <c:pt idx="27">
                  <c:v>0.303376549864869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A64-488F-B06C-546F3A8BCB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5380432"/>
        <c:axId val="-985533456"/>
      </c:barChart>
      <c:catAx>
        <c:axId val="-98538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5533456"/>
        <c:crosses val="autoZero"/>
        <c:auto val="1"/>
        <c:lblAlgn val="ctr"/>
        <c:lblOffset val="100"/>
        <c:noMultiLvlLbl val="0"/>
      </c:catAx>
      <c:valAx>
        <c:axId val="-9855334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Performance per STE</a:t>
                </a:r>
              </a:p>
              <a:p>
                <a:pPr>
                  <a:defRPr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(*10000)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5380432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73536223872444"/>
          <c:y val="0.832870029680869"/>
          <c:w val="0.252927426159912"/>
          <c:h val="0.089248350381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0.0787279550582494"/>
          <c:y val="0.13532014090344"/>
          <c:w val="0.894956255468067"/>
          <c:h val="0.5414117972095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</c:strCache>
            </c:strRef>
          </c:tx>
          <c:spPr>
            <a:solidFill>
              <a:srgbClr val="FF0000"/>
            </a:solidFill>
            <a:ln w="25400">
              <a:solidFill>
                <a:srgbClr val="000000"/>
              </a:solidFill>
            </a:ln>
          </c:spPr>
          <c:invertIfNegative val="0"/>
          <c:cat>
            <c:strRef>
              <c:f>Sheet1!$H$2:$H$42</c:f>
              <c:strCache>
                <c:ptCount val="41"/>
                <c:pt idx="0">
                  <c:v>SAD</c:v>
                </c:pt>
                <c:pt idx="1">
                  <c:v>PVC</c:v>
                </c:pt>
                <c:pt idx="2">
                  <c:v>SSC</c:v>
                </c:pt>
                <c:pt idx="3">
                  <c:v>BFS</c:v>
                </c:pt>
                <c:pt idx="4">
                  <c:v>MUM</c:v>
                </c:pt>
                <c:pt idx="5">
                  <c:v>CFD</c:v>
                </c:pt>
                <c:pt idx="6">
                  <c:v>KMN</c:v>
                </c:pt>
                <c:pt idx="7">
                  <c:v>SCP</c:v>
                </c:pt>
                <c:pt idx="8">
                  <c:v>FWT</c:v>
                </c:pt>
                <c:pt idx="9">
                  <c:v>IIX</c:v>
                </c:pt>
                <c:pt idx="10">
                  <c:v>SPMV</c:v>
                </c:pt>
                <c:pt idx="11">
                  <c:v>JPEG</c:v>
                </c:pt>
                <c:pt idx="12">
                  <c:v>BFSR</c:v>
                </c:pt>
                <c:pt idx="13">
                  <c:v>SC</c:v>
                </c:pt>
                <c:pt idx="14">
                  <c:v>FFT</c:v>
                </c:pt>
                <c:pt idx="15">
                  <c:v>SD2</c:v>
                </c:pt>
                <c:pt idx="16">
                  <c:v>WP</c:v>
                </c:pt>
                <c:pt idx="17">
                  <c:v>PVR</c:v>
                </c:pt>
                <c:pt idx="18">
                  <c:v>BP</c:v>
                </c:pt>
                <c:pt idx="19">
                  <c:v>CON</c:v>
                </c:pt>
                <c:pt idx="20">
                  <c:v>AES</c:v>
                </c:pt>
                <c:pt idx="21">
                  <c:v>SD1</c:v>
                </c:pt>
                <c:pt idx="22">
                  <c:v>BLK</c:v>
                </c:pt>
                <c:pt idx="23">
                  <c:v>HS</c:v>
                </c:pt>
                <c:pt idx="24">
                  <c:v>SLA</c:v>
                </c:pt>
                <c:pt idx="25">
                  <c:v>DN</c:v>
                </c:pt>
                <c:pt idx="26">
                  <c:v>LPS</c:v>
                </c:pt>
                <c:pt idx="27">
                  <c:v>NN</c:v>
                </c:pt>
                <c:pt idx="28">
                  <c:v>PFN</c:v>
                </c:pt>
                <c:pt idx="29">
                  <c:v>LYTE</c:v>
                </c:pt>
                <c:pt idx="30">
                  <c:v>LUD</c:v>
                </c:pt>
                <c:pt idx="31">
                  <c:v>MM</c:v>
                </c:pt>
                <c:pt idx="32">
                  <c:v>STO</c:v>
                </c:pt>
                <c:pt idx="33">
                  <c:v>CP</c:v>
                </c:pt>
                <c:pt idx="34">
                  <c:v>NQU</c:v>
                </c:pt>
                <c:pt idx="35">
                  <c:v>CUTP</c:v>
                </c:pt>
                <c:pt idx="36">
                  <c:v>HW</c:v>
                </c:pt>
                <c:pt idx="37">
                  <c:v>TPAF</c:v>
                </c:pt>
                <c:pt idx="39">
                  <c:v>AVG</c:v>
                </c:pt>
                <c:pt idx="40">
                  <c:v>AVG-T1</c:v>
                </c:pt>
              </c:strCache>
            </c:strRef>
          </c:cat>
          <c:val>
            <c:numRef>
              <c:f>Sheet1!$I$2:$I$42</c:f>
              <c:numCache>
                <c:formatCode>0%</c:formatCode>
                <c:ptCount val="41"/>
                <c:pt idx="0">
                  <c:v>0.902685936421344</c:v>
                </c:pt>
                <c:pt idx="1">
                  <c:v>0.864448573420595</c:v>
                </c:pt>
                <c:pt idx="2">
                  <c:v>0.822406087142185</c:v>
                </c:pt>
                <c:pt idx="3">
                  <c:v>0.648402735318078</c:v>
                </c:pt>
                <c:pt idx="4">
                  <c:v>0.713819977424687</c:v>
                </c:pt>
                <c:pt idx="5">
                  <c:v>0.60662792393931</c:v>
                </c:pt>
                <c:pt idx="6">
                  <c:v>0.605843370715166</c:v>
                </c:pt>
                <c:pt idx="7">
                  <c:v>0.439428928077736</c:v>
                </c:pt>
                <c:pt idx="8">
                  <c:v>0.473849682033096</c:v>
                </c:pt>
                <c:pt idx="9">
                  <c:v>0.647075822924934</c:v>
                </c:pt>
                <c:pt idx="10">
                  <c:v>0.64635304390424</c:v>
                </c:pt>
                <c:pt idx="11">
                  <c:v>0.516870266640272</c:v>
                </c:pt>
                <c:pt idx="12">
                  <c:v>0.463363890154116</c:v>
                </c:pt>
                <c:pt idx="13">
                  <c:v>0.44929541452453</c:v>
                </c:pt>
                <c:pt idx="14">
                  <c:v>0.294111886686623</c:v>
                </c:pt>
                <c:pt idx="15">
                  <c:v>0.289713511266303</c:v>
                </c:pt>
                <c:pt idx="16">
                  <c:v>0.477735913215388</c:v>
                </c:pt>
                <c:pt idx="17">
                  <c:v>0.262931041153015</c:v>
                </c:pt>
                <c:pt idx="18">
                  <c:v>0.244630983976768</c:v>
                </c:pt>
                <c:pt idx="19">
                  <c:v>0.165136487741651</c:v>
                </c:pt>
                <c:pt idx="20">
                  <c:v>0.18734582301944</c:v>
                </c:pt>
                <c:pt idx="21">
                  <c:v>0.139147681864669</c:v>
                </c:pt>
                <c:pt idx="22">
                  <c:v>0.153215249529447</c:v>
                </c:pt>
                <c:pt idx="23">
                  <c:v>0.0948414713397606</c:v>
                </c:pt>
                <c:pt idx="24">
                  <c:v>0.115316783410358</c:v>
                </c:pt>
                <c:pt idx="25">
                  <c:v>0.198798352341666</c:v>
                </c:pt>
                <c:pt idx="26">
                  <c:v>0.103237161738681</c:v>
                </c:pt>
                <c:pt idx="27">
                  <c:v>0.10688734130145</c:v>
                </c:pt>
                <c:pt idx="28">
                  <c:v>0.0484522827615625</c:v>
                </c:pt>
                <c:pt idx="29">
                  <c:v>0.13027998584671</c:v>
                </c:pt>
                <c:pt idx="30">
                  <c:v>0.0889762876575015</c:v>
                </c:pt>
                <c:pt idx="31">
                  <c:v>0.0418907481972534</c:v>
                </c:pt>
                <c:pt idx="32">
                  <c:v>0.0122710621330381</c:v>
                </c:pt>
                <c:pt idx="33">
                  <c:v>0.0111489710113314</c:v>
                </c:pt>
                <c:pt idx="34">
                  <c:v>0.000139767873515665</c:v>
                </c:pt>
                <c:pt idx="35">
                  <c:v>0.00538831029849573</c:v>
                </c:pt>
                <c:pt idx="36">
                  <c:v>0.00505353849423949</c:v>
                </c:pt>
                <c:pt idx="37">
                  <c:v>0.00213024487919562</c:v>
                </c:pt>
                <c:pt idx="39">
                  <c:v>0.315243487904694</c:v>
                </c:pt>
                <c:pt idx="40">
                  <c:v>0.545768157312546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9"/>
        <c:overlap val="-16"/>
        <c:axId val="-984812976"/>
        <c:axId val="-984819392"/>
      </c:barChart>
      <c:catAx>
        <c:axId val="-984812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 b="1" i="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984819392"/>
        <c:crosses val="autoZero"/>
        <c:auto val="1"/>
        <c:lblAlgn val="ctr"/>
        <c:lblOffset val="0"/>
        <c:noMultiLvlLbl val="0"/>
      </c:catAx>
      <c:valAx>
        <c:axId val="-984819392"/>
        <c:scaling>
          <c:orientation val="minMax"/>
        </c:scaling>
        <c:delete val="0"/>
        <c:axPos val="l"/>
        <c:majorGridlines>
          <c:spPr>
            <a:ln>
              <a:solidFill>
                <a:sysClr val="window" lastClr="FFFFFF">
                  <a:lumMod val="85000"/>
                </a:sysClr>
              </a:solidFill>
            </a:ln>
          </c:spPr>
        </c:majorGridlines>
        <c:numFmt formatCode="0%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400" b="1"/>
            </a:pPr>
            <a:endParaRPr lang="en-US"/>
          </a:p>
        </c:txPr>
        <c:crossAx val="-984812976"/>
        <c:crosses val="autoZero"/>
        <c:crossBetween val="between"/>
        <c:minorUnit val="0.2"/>
      </c:valAx>
      <c:spPr>
        <a:ln>
          <a:solidFill>
            <a:sysClr val="windowText" lastClr="000000"/>
          </a:solidFill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>
          <a:latin typeface="Arial" pitchFamily="34" charset="0"/>
          <a:cs typeface="Arial" pitchFamily="34" charset="0"/>
        </a:defRPr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9"/>
          <c:y val="0.088944926544079"/>
          <c:w val="0.852496201641919"/>
          <c:h val="0.47249326143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0.999407650600618</c:v>
                </c:pt>
                <c:pt idx="2">
                  <c:v>0.999345774736724</c:v>
                </c:pt>
                <c:pt idx="3">
                  <c:v>0.997714457024524</c:v>
                </c:pt>
                <c:pt idx="4">
                  <c:v>0.941536883970307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C3-41EF-A7CF-EB6B4E82D4B0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0.42425889563865</c:v>
                </c:pt>
                <c:pt idx="2">
                  <c:v>0.256900104327175</c:v>
                </c:pt>
                <c:pt idx="3">
                  <c:v>0.0807767461056195</c:v>
                </c:pt>
                <c:pt idx="4">
                  <c:v>0.0436603758881896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C3-41EF-A7CF-EB6B4E82D4B0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0.246698323478034</c:v>
                </c:pt>
                <c:pt idx="2">
                  <c:v>0.154894725766157</c:v>
                </c:pt>
                <c:pt idx="3">
                  <c:v>0.135130800805566</c:v>
                </c:pt>
                <c:pt idx="4">
                  <c:v>0.148226583719191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7C3-41EF-A7CF-EB6B4E82D4B0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</c:v>
                </c:pt>
                <c:pt idx="1">
                  <c:v>0.152156595008065</c:v>
                </c:pt>
                <c:pt idx="2">
                  <c:v>0.0955781441132094</c:v>
                </c:pt>
                <c:pt idx="3">
                  <c:v>0.106964085908835</c:v>
                </c:pt>
                <c:pt idx="4">
                  <c:v>0.0652682684300541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7C3-41EF-A7CF-EB6B4E82D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8296272"/>
        <c:axId val="-948312880"/>
      </c:barChart>
      <c:catAx>
        <c:axId val="-948296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8312880"/>
        <c:crosses val="autoZero"/>
        <c:auto val="1"/>
        <c:lblAlgn val="ctr"/>
        <c:lblOffset val="100"/>
        <c:noMultiLvlLbl val="0"/>
      </c:catAx>
      <c:valAx>
        <c:axId val="-94831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1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8296272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312795002649086"/>
          <c:y val="0.847597331583552"/>
          <c:w val="0.374409994701829"/>
          <c:h val="0.106106372120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526190915312"/>
          <c:y val="0.0664832930875092"/>
          <c:w val="0.850095017079878"/>
          <c:h val="0.4682731758747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1.0</c:v>
                </c:pt>
                <c:pt idx="1">
                  <c:v>1.082159383305541</c:v>
                </c:pt>
                <c:pt idx="2">
                  <c:v>1.152507193758251</c:v>
                </c:pt>
                <c:pt idx="3">
                  <c:v>1.218888489168825</c:v>
                </c:pt>
                <c:pt idx="4">
                  <c:v>1.278772827682284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58-4B21-B646-73121B93BE62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1.0</c:v>
                </c:pt>
                <c:pt idx="1">
                  <c:v>1.081961128925652</c:v>
                </c:pt>
                <c:pt idx="2">
                  <c:v>1.152748255430423</c:v>
                </c:pt>
                <c:pt idx="3">
                  <c:v>1.219824988905229</c:v>
                </c:pt>
                <c:pt idx="4">
                  <c:v>1.278659754842044</c:v>
                </c:pt>
                <c:pt idx="5">
                  <c:v>1.380105338978742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58-4B21-B646-73121B93BE62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1.0</c:v>
                </c:pt>
                <c:pt idx="1">
                  <c:v>1.053775197400319</c:v>
                </c:pt>
                <c:pt idx="2">
                  <c:v>1.104023805281191</c:v>
                </c:pt>
                <c:pt idx="3">
                  <c:v>1.15338274643183</c:v>
                </c:pt>
                <c:pt idx="4">
                  <c:v>1.2454657390096</c:v>
                </c:pt>
                <c:pt idx="5">
                  <c:v>1.380111594072032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D58-4B21-B646-73121B93BE62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1.0</c:v>
                </c:pt>
                <c:pt idx="1">
                  <c:v>1.054352269853065</c:v>
                </c:pt>
                <c:pt idx="2">
                  <c:v>1.101318397239804</c:v>
                </c:pt>
                <c:pt idx="3">
                  <c:v>1.154733525808435</c:v>
                </c:pt>
                <c:pt idx="4">
                  <c:v>1.245494608670938</c:v>
                </c:pt>
                <c:pt idx="5">
                  <c:v>1.38001921115575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D58-4B21-B646-73121B93B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22204800"/>
        <c:axId val="-984545632"/>
      </c:barChart>
      <c:catAx>
        <c:axId val="-82220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96058651976506"/>
              <c:y val="0.708887808452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4545632"/>
        <c:crosses val="autoZero"/>
        <c:auto val="1"/>
        <c:lblAlgn val="ctr"/>
        <c:lblOffset val="100"/>
        <c:noMultiLvlLbl val="0"/>
      </c:catAx>
      <c:valAx>
        <c:axId val="-98454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2400" baseline="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2204800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Sensitivity_apchip!$A$2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Sensitivity_apchip!$B$1:$N$1</c:f>
              <c:strCache>
                <c:ptCount val="13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2">
                  <c:v>GeoMean</c:v>
                </c:pt>
              </c:strCache>
            </c:strRef>
          </c:cat>
          <c:val>
            <c:numRef>
              <c:f>Sensitivity_apchip!$B$2:$N$2</c:f>
              <c:numCache>
                <c:formatCode>General</c:formatCode>
                <c:ptCount val="13"/>
                <c:pt idx="0">
                  <c:v>24.0</c:v>
                </c:pt>
                <c:pt idx="1">
                  <c:v>1.6</c:v>
                </c:pt>
                <c:pt idx="2">
                  <c:v>1.8421449265654</c:v>
                </c:pt>
                <c:pt idx="3">
                  <c:v>2.97523641609232</c:v>
                </c:pt>
                <c:pt idx="4">
                  <c:v>1.5</c:v>
                </c:pt>
                <c:pt idx="5">
                  <c:v>0.956734896679112</c:v>
                </c:pt>
                <c:pt idx="6">
                  <c:v>2.0</c:v>
                </c:pt>
                <c:pt idx="7">
                  <c:v>0.459816027143079</c:v>
                </c:pt>
                <c:pt idx="8">
                  <c:v>1.0</c:v>
                </c:pt>
                <c:pt idx="9">
                  <c:v>2.0</c:v>
                </c:pt>
                <c:pt idx="10">
                  <c:v>2.0</c:v>
                </c:pt>
                <c:pt idx="12">
                  <c:v>1.89184198988634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822-43B1-8E76-E3B4C364F67E}"/>
            </c:ext>
          </c:extLst>
        </c:ser>
        <c:ser>
          <c:idx val="1"/>
          <c:order val="1"/>
          <c:tx>
            <c:strRef>
              <c:f>Sensitivity_apchip!$A$3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Sensitivity_apchip!$B$1:$N$1</c:f>
              <c:strCache>
                <c:ptCount val="13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2">
                  <c:v>GeoMean</c:v>
                </c:pt>
              </c:strCache>
            </c:strRef>
          </c:cat>
          <c:val>
            <c:numRef>
              <c:f>Sensitivity_apchip!$B$3:$N$3</c:f>
              <c:numCache>
                <c:formatCode>General</c:formatCode>
                <c:ptCount val="13"/>
                <c:pt idx="0">
                  <c:v>24.0</c:v>
                </c:pt>
                <c:pt idx="1">
                  <c:v>1.6</c:v>
                </c:pt>
                <c:pt idx="2">
                  <c:v>2.43189108272212</c:v>
                </c:pt>
                <c:pt idx="3">
                  <c:v>2.976062238780389</c:v>
                </c:pt>
                <c:pt idx="4">
                  <c:v>1.5</c:v>
                </c:pt>
                <c:pt idx="5">
                  <c:v>1.00343811000614</c:v>
                </c:pt>
                <c:pt idx="6">
                  <c:v>2.0</c:v>
                </c:pt>
                <c:pt idx="7">
                  <c:v>1.0</c:v>
                </c:pt>
                <c:pt idx="8">
                  <c:v>1.0</c:v>
                </c:pt>
                <c:pt idx="9">
                  <c:v>2.0</c:v>
                </c:pt>
                <c:pt idx="10">
                  <c:v>2.0</c:v>
                </c:pt>
                <c:pt idx="12">
                  <c:v>2.09130414971272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822-43B1-8E76-E3B4C364F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95804048"/>
        <c:axId val="-895789536"/>
      </c:barChart>
      <c:catAx>
        <c:axId val="-89580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5789536"/>
        <c:crosses val="autoZero"/>
        <c:auto val="1"/>
        <c:lblAlgn val="ctr"/>
        <c:lblOffset val="100"/>
        <c:noMultiLvlLbl val="0"/>
      </c:catAx>
      <c:valAx>
        <c:axId val="-895789536"/>
        <c:scaling>
          <c:orientation val="minMax"/>
          <c:max val="5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5804048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78893163549935"/>
          <c:y val="0.0669108800457476"/>
          <c:w val="0.192781643855116"/>
          <c:h val="0.117290026246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Sensitivity_xs!$A$2</c:f>
              <c:strCache>
                <c:ptCount val="1"/>
                <c:pt idx="0">
                  <c:v>0.1%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Sensitivity_xs!$B$1:$AC$1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GeoMean</c:v>
                </c:pt>
              </c:strCache>
            </c:strRef>
          </c:cat>
          <c:val>
            <c:numRef>
              <c:f>Sensitivity_xs!$B$2:$AC$2</c:f>
              <c:numCache>
                <c:formatCode>General</c:formatCode>
                <c:ptCount val="28"/>
                <c:pt idx="0">
                  <c:v>29.6117255560074</c:v>
                </c:pt>
                <c:pt idx="1">
                  <c:v>3.68971646206132</c:v>
                </c:pt>
                <c:pt idx="2">
                  <c:v>3.49865169385101</c:v>
                </c:pt>
                <c:pt idx="3">
                  <c:v>1.65164739314986</c:v>
                </c:pt>
                <c:pt idx="4">
                  <c:v>2.9781288025666</c:v>
                </c:pt>
                <c:pt idx="5">
                  <c:v>0.898920218113783</c:v>
                </c:pt>
                <c:pt idx="6">
                  <c:v>7.45035215143028</c:v>
                </c:pt>
                <c:pt idx="7">
                  <c:v>0.945915038436756</c:v>
                </c:pt>
                <c:pt idx="8">
                  <c:v>1.0</c:v>
                </c:pt>
                <c:pt idx="9">
                  <c:v>1.05574249267556</c:v>
                </c:pt>
                <c:pt idx="10">
                  <c:v>4.815910601132646</c:v>
                </c:pt>
                <c:pt idx="11">
                  <c:v>1.42580725534263</c:v>
                </c:pt>
                <c:pt idx="12">
                  <c:v>1.3935232137742</c:v>
                </c:pt>
                <c:pt idx="13">
                  <c:v>1.0</c:v>
                </c:pt>
                <c:pt idx="14">
                  <c:v>1.40120397389939</c:v>
                </c:pt>
                <c:pt idx="15">
                  <c:v>1.0</c:v>
                </c:pt>
                <c:pt idx="16">
                  <c:v>1.99503542357985</c:v>
                </c:pt>
                <c:pt idx="17">
                  <c:v>2.0</c:v>
                </c:pt>
                <c:pt idx="18">
                  <c:v>2.0</c:v>
                </c:pt>
                <c:pt idx="19">
                  <c:v>2.0</c:v>
                </c:pt>
                <c:pt idx="20">
                  <c:v>2.0</c:v>
                </c:pt>
                <c:pt idx="21">
                  <c:v>2.0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7">
                  <c:v>1.86406406749242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66-4791-ADAF-3E3081FA0193}"/>
            </c:ext>
          </c:extLst>
        </c:ser>
        <c:ser>
          <c:idx val="1"/>
          <c:order val="1"/>
          <c:tx>
            <c:strRef>
              <c:f>Sensitivity_xs!$A$3</c:f>
              <c:strCache>
                <c:ptCount val="1"/>
                <c:pt idx="0">
                  <c:v>1%</c:v>
                </c:pt>
              </c:strCache>
            </c:strRef>
          </c:tx>
          <c:spPr>
            <a:pattFill prst="dkUpDiag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Sensitivity_xs!$B$1:$AC$1</c:f>
              <c:strCache>
                <c:ptCount val="28"/>
                <c:pt idx="0">
                  <c:v>CAV4k</c:v>
                </c:pt>
                <c:pt idx="1">
                  <c:v> HM1500</c:v>
                </c:pt>
                <c:pt idx="2">
                  <c:v> HM1000</c:v>
                </c:pt>
                <c:pt idx="3">
                  <c:v> Snort_L</c:v>
                </c:pt>
                <c:pt idx="4">
                  <c:v> HM500</c:v>
                </c:pt>
                <c:pt idx="5">
                  <c:v>SPM</c:v>
                </c:pt>
                <c:pt idx="6">
                  <c:v> DS</c:v>
                </c:pt>
                <c:pt idx="7">
                  <c:v> ER</c:v>
                </c:pt>
                <c:pt idx="8">
                  <c:v> RF1</c:v>
                </c:pt>
                <c:pt idx="9">
                  <c:v> Snort</c:v>
                </c:pt>
                <c:pt idx="10">
                  <c:v> CAV</c:v>
                </c:pt>
                <c:pt idx="11">
                  <c:v>Brill</c:v>
                </c:pt>
                <c:pt idx="12">
                  <c:v> Pro</c:v>
                </c:pt>
                <c:pt idx="13">
                  <c:v> Fermi</c:v>
                </c:pt>
                <c:pt idx="14">
                  <c:v> PEN</c:v>
                </c:pt>
                <c:pt idx="15">
                  <c:v> RF2</c:v>
                </c:pt>
                <c:pt idx="16">
                  <c:v>TCP</c:v>
                </c:pt>
                <c:pt idx="17">
                  <c:v> DS06</c:v>
                </c:pt>
                <c:pt idx="18">
                  <c:v> Rg05</c:v>
                </c:pt>
                <c:pt idx="19">
                  <c:v> Rg1</c:v>
                </c:pt>
                <c:pt idx="20">
                  <c:v> EM</c:v>
                </c:pt>
                <c:pt idx="21">
                  <c:v> DS09</c:v>
                </c:pt>
                <c:pt idx="22">
                  <c:v> DS03</c:v>
                </c:pt>
                <c:pt idx="23">
                  <c:v> HM</c:v>
                </c:pt>
                <c:pt idx="24">
                  <c:v> LV</c:v>
                </c:pt>
                <c:pt idx="25">
                  <c:v> Bro217</c:v>
                </c:pt>
                <c:pt idx="27">
                  <c:v>GeoMean</c:v>
                </c:pt>
              </c:strCache>
            </c:strRef>
          </c:cat>
          <c:val>
            <c:numRef>
              <c:f>Sensitivity_xs!$B$3:$AC$3</c:f>
              <c:numCache>
                <c:formatCode>General</c:formatCode>
                <c:ptCount val="28"/>
                <c:pt idx="0">
                  <c:v>54.6128683551702</c:v>
                </c:pt>
                <c:pt idx="1">
                  <c:v>4.23529411764705</c:v>
                </c:pt>
                <c:pt idx="2">
                  <c:v>3.95567328456134</c:v>
                </c:pt>
                <c:pt idx="3">
                  <c:v>5.02144373193329</c:v>
                </c:pt>
                <c:pt idx="4">
                  <c:v>3.301660735349877</c:v>
                </c:pt>
                <c:pt idx="5">
                  <c:v>0.902439652918045</c:v>
                </c:pt>
                <c:pt idx="6">
                  <c:v>7.95449067155184</c:v>
                </c:pt>
                <c:pt idx="7">
                  <c:v>1.0</c:v>
                </c:pt>
                <c:pt idx="8">
                  <c:v>1.0</c:v>
                </c:pt>
                <c:pt idx="9">
                  <c:v>5.374515026926826</c:v>
                </c:pt>
                <c:pt idx="10">
                  <c:v>4.82423696651975</c:v>
                </c:pt>
                <c:pt idx="11">
                  <c:v>1.77676396543207</c:v>
                </c:pt>
                <c:pt idx="12">
                  <c:v>1.74827258748316</c:v>
                </c:pt>
                <c:pt idx="13">
                  <c:v>0.748039996910597</c:v>
                </c:pt>
                <c:pt idx="14">
                  <c:v>1.37303674814969</c:v>
                </c:pt>
                <c:pt idx="15">
                  <c:v>1.0</c:v>
                </c:pt>
                <c:pt idx="16">
                  <c:v>1.9978137316983</c:v>
                </c:pt>
                <c:pt idx="17">
                  <c:v>2.0</c:v>
                </c:pt>
                <c:pt idx="18">
                  <c:v>2.0</c:v>
                </c:pt>
                <c:pt idx="19">
                  <c:v>2.0</c:v>
                </c:pt>
                <c:pt idx="20">
                  <c:v>2.0</c:v>
                </c:pt>
                <c:pt idx="21">
                  <c:v>2.0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7">
                  <c:v>2.17237588859662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66-4791-ADAF-3E3081FA0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15836048"/>
        <c:axId val="-916039728"/>
      </c:barChart>
      <c:catAx>
        <c:axId val="-91583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6039728"/>
        <c:crosses val="autoZero"/>
        <c:auto val="1"/>
        <c:lblAlgn val="ctr"/>
        <c:lblOffset val="100"/>
        <c:noMultiLvlLbl val="0"/>
      </c:catAx>
      <c:valAx>
        <c:axId val="-916039728"/>
        <c:scaling>
          <c:orientation val="minMax"/>
          <c:max val="6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5836048"/>
        <c:crosses val="autoZero"/>
        <c:crossBetween val="between"/>
      </c:valAx>
      <c:spPr>
        <a:noFill/>
        <a:ln w="2540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75212535222391"/>
          <c:y val="0.0619513567720596"/>
          <c:w val="0.124538272216057"/>
          <c:h val="0.06097936832149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0.5899</cdr:x>
      <cdr:y>0</cdr:y>
    </cdr:from>
    <cdr:to>
      <cdr:x>0.9051</cdr:x>
      <cdr:y>0.13623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="" xmlns:a16="http://schemas.microsoft.com/office/drawing/2014/main" id="{E1D00FF3-2AD6-46A9-AAB1-2E64256BB74C}"/>
            </a:ext>
          </a:extLst>
        </cdr:cNvPr>
        <cdr:cNvSpPr/>
      </cdr:nvSpPr>
      <cdr:spPr>
        <a:xfrm xmlns:a="http://schemas.openxmlformats.org/drawingml/2006/main">
          <a:off x="5480305" y="0"/>
          <a:ext cx="2928395" cy="51747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0.08697</cdr:x>
      <cdr:y>0.04673</cdr:y>
    </cdr:from>
    <cdr:to>
      <cdr:x>0.13867</cdr:x>
      <cdr:y>0.11606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55491" y="135311"/>
          <a:ext cx="449108" cy="2007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6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show the matching process. </a:t>
            </a:r>
          </a:p>
          <a:p>
            <a:r>
              <a:rPr lang="en-US" altLang="zh-CN" dirty="0"/>
              <a:t>In this example,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starting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 S0.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5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S0 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activated,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enables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successor S1. </a:t>
            </a:r>
          </a:p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activates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S1. 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activated S1 enables its successor S2.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4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This process continues. After several cycles, when E comes, reporting state S4 is activated.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report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case.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5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continues</a:t>
            </a:r>
            <a:r>
              <a:rPr lang="zh-CN" altLang="en-US" baseline="0" dirty="0"/>
              <a:t> </a:t>
            </a:r>
            <a:r>
              <a:rPr lang="en-US" altLang="zh-CN" baseline="0" dirty="0"/>
              <a:t>until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symbols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stream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consumed.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91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9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9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0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60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77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3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48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77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5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19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06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36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75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4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sill a problem </a:t>
            </a:r>
            <a:r>
              <a:rPr lang="en-US" altLang="zh-CN" dirty="0"/>
              <a:t>when we use AP to do the FSM processing. </a:t>
            </a:r>
          </a:p>
          <a:p>
            <a:endParaRPr lang="en-US" altLang="zh-CN" dirty="0"/>
          </a:p>
          <a:p>
            <a:r>
              <a:rPr lang="en-US" altLang="zh-CN" dirty="0"/>
              <a:t>For example, currently, </a:t>
            </a:r>
          </a:p>
          <a:p>
            <a:r>
              <a:rPr lang="en-US" dirty="0"/>
              <a:t>there are many</a:t>
            </a:r>
            <a:r>
              <a:rPr lang="en-US" baseline="0" dirty="0"/>
              <a:t> emerging applications that consist of many FSM states. </a:t>
            </a:r>
          </a:p>
          <a:p>
            <a:endParaRPr lang="en-US" baseline="0" dirty="0"/>
          </a:p>
          <a:p>
            <a:r>
              <a:rPr lang="en-US" baseline="0" dirty="0"/>
              <a:t>For example, </a:t>
            </a:r>
            <a:r>
              <a:rPr lang="en-US" baseline="0" dirty="0" err="1"/>
              <a:t>ClamAV</a:t>
            </a:r>
            <a:r>
              <a:rPr lang="en-US" baseline="0" dirty="0"/>
              <a:t> is an anti-virus application. Each characterization of virus is stored as an FSM. Therefore, the database of virus is increasing over time.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Another example is Snort, where it uses FSM to represent each intrusion pattern.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expect such applications will become more common in the future.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9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a result, there is a challenge to use </a:t>
            </a:r>
            <a:r>
              <a:rPr lang="en-US" baseline="0"/>
              <a:t>AP efficiently. </a:t>
            </a:r>
          </a:p>
          <a:p>
            <a:endParaRPr lang="en-US" baseline="0" dirty="0"/>
          </a:p>
          <a:p>
            <a:r>
              <a:rPr lang="en-US" baseline="0" dirty="0"/>
              <a:t>On one side, the applications are getting larger.</a:t>
            </a:r>
          </a:p>
          <a:p>
            <a:r>
              <a:rPr lang="en-US" baseline="0" dirty="0"/>
              <a:t>On the other side, the AP capacity is limited. </a:t>
            </a:r>
          </a:p>
          <a:p>
            <a:endParaRPr lang="en-US" baseline="0" dirty="0"/>
          </a:p>
          <a:p>
            <a:r>
              <a:rPr lang="en-US" dirty="0"/>
              <a:t>In</a:t>
            </a:r>
            <a:r>
              <a:rPr lang="en-US" baseline="0" dirty="0"/>
              <a:t> this research, we focus on how to accelerate large-scale FSM processing using automata processor.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1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en-US" baseline="0" dirty="0"/>
              <a:t> application consists of many FSMs. </a:t>
            </a:r>
          </a:p>
          <a:p>
            <a:endParaRPr lang="en-US" baseline="0" dirty="0"/>
          </a:p>
          <a:p>
            <a:r>
              <a:rPr lang="en-US" baseline="0" dirty="0"/>
              <a:t>If the number of FSM states cannot fit in AP at one time, multiple batches are needed. </a:t>
            </a:r>
          </a:p>
          <a:p>
            <a:endParaRPr lang="en-US" baseline="0" dirty="0"/>
          </a:p>
          <a:p>
            <a:r>
              <a:rPr lang="en-US" baseline="0" dirty="0"/>
              <a:t>For example, we configure the first batch to the AP, and run the input stream on 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</a:t>
            </a:r>
            <a:r>
              <a:rPr lang="en-US" baseline="0" dirty="0"/>
              <a:t>we configure the second batch to the AP, and run the </a:t>
            </a:r>
            <a:r>
              <a:rPr lang="en-US" b="1" baseline="0" dirty="0"/>
              <a:t>same</a:t>
            </a:r>
            <a:r>
              <a:rPr lang="en-US" baseline="0" dirty="0"/>
              <a:t> input stream on it </a:t>
            </a:r>
            <a:r>
              <a:rPr lang="en-US" b="1" baseline="0" dirty="0"/>
              <a:t>AGAIN. 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This execution repeats until all batches are configured and executed on AP. </a:t>
            </a:r>
          </a:p>
          <a:p>
            <a:endParaRPr lang="en-US" dirty="0"/>
          </a:p>
          <a:p>
            <a:r>
              <a:rPr lang="en-US" dirty="0"/>
              <a:t>This repeated executions lead to inefficiencies.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62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 revisit the example we show before, we found there might be a number of states are configured to AP, but are never used.  </a:t>
            </a:r>
          </a:p>
          <a:p>
            <a:endParaRPr lang="en-US" baseline="0" dirty="0"/>
          </a:p>
          <a:p>
            <a:r>
              <a:rPr lang="en-US" baseline="0" dirty="0"/>
              <a:t>We call them cold states in our work, while the enabled states are hot states in our work.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found that, in the previous example, S6 to S11 are cold.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72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</a:t>
            </a:r>
            <a:r>
              <a:rPr lang="en-US" baseline="0" dirty="0"/>
              <a:t>, we evaluate all these real applications. </a:t>
            </a:r>
          </a:p>
          <a:p>
            <a:endParaRPr lang="en-US" baseline="0" dirty="0"/>
          </a:p>
          <a:p>
            <a:r>
              <a:rPr lang="en-US" b="1" baseline="0" dirty="0"/>
              <a:t>In this figure, the y-axis is the percentage of states. </a:t>
            </a:r>
          </a:p>
          <a:p>
            <a:endParaRPr lang="en-US" baseline="0" dirty="0"/>
          </a:p>
          <a:p>
            <a:r>
              <a:rPr lang="en-US" baseline="0" dirty="0"/>
              <a:t>We found that a large portion of states are cold. On average, there are 59% of cold states. </a:t>
            </a:r>
          </a:p>
          <a:p>
            <a:endParaRPr lang="en-US" baseline="0" dirty="0"/>
          </a:p>
          <a:p>
            <a:r>
              <a:rPr lang="en-US" baseline="0" dirty="0"/>
              <a:t>The reason of cold states is mismatch, where there are not enough interesting patterns occur in the input stream.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28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/>
              <a:t>So, ideally, if we can only configure the hot states, we can get performance benefits. 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aseline="0" dirty="0"/>
              <a:t>Here is an example illustrating the performance benefits of configuring only hot states. 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aseline="0" dirty="0"/>
              <a:t>In the baseline case, </a:t>
            </a:r>
          </a:p>
          <a:p>
            <a:pPr marL="0" indent="0">
              <a:buNone/>
            </a:pPr>
            <a:r>
              <a:rPr lang="en-US" altLang="zh-CN" baseline="0" dirty="0"/>
              <a:t>the application is split to two batches.</a:t>
            </a:r>
          </a:p>
          <a:p>
            <a:pPr marL="0" indent="0">
              <a:buNone/>
            </a:pPr>
            <a:endParaRPr lang="en-US" altLang="zh-CN" baseline="0" dirty="0"/>
          </a:p>
          <a:p>
            <a:pPr marL="0" indent="0">
              <a:buNone/>
            </a:pPr>
            <a:r>
              <a:rPr lang="en-US" altLang="zh-CN" b="1" baseline="0" dirty="0"/>
              <a:t>At runtime, the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AP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needs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to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execute the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same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input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stream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for each batch. </a:t>
            </a:r>
          </a:p>
          <a:p>
            <a:endParaRPr lang="en-US" baseline="0" dirty="0"/>
          </a:p>
          <a:p>
            <a:r>
              <a:rPr lang="en-US" baseline="0" dirty="0"/>
              <a:t>On the contrary,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suppose we have an oracular knowledge of cold states,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this case, the hot states could fit in one batch.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comparison, at runtime, the AP only executes the input stream once, which leads to significant cycle savings.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3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Next, to realize the benefits as much as possible, we will discuss the challenges and our approach.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77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  <a:r>
              <a:rPr lang="en-US" baseline="0" dirty="0"/>
              <a:t> to realize the benefits, we have two challenges. </a:t>
            </a:r>
          </a:p>
          <a:p>
            <a:endParaRPr lang="en-US" baseline="0" dirty="0"/>
          </a:p>
          <a:p>
            <a:r>
              <a:rPr lang="en-US" altLang="zh-CN" baseline="0" dirty="0"/>
              <a:t>First,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cold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hot</a:t>
            </a:r>
            <a:r>
              <a:rPr lang="zh-CN" altLang="en-US" baseline="0" dirty="0"/>
              <a:t> </a:t>
            </a:r>
            <a:r>
              <a:rPr lang="en-US" altLang="zh-CN" baseline="0" dirty="0"/>
              <a:t>at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time?</a:t>
            </a:r>
          </a:p>
          <a:p>
            <a:endParaRPr lang="en-US" baseline="0" dirty="0"/>
          </a:p>
          <a:p>
            <a:r>
              <a:rPr lang="en-US" altLang="zh-CN" baseline="0" dirty="0"/>
              <a:t>Second,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FSMs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only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configure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hot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states?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64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First, we study which states are more likely to be hot. </a:t>
            </a:r>
          </a:p>
          <a:p>
            <a:endParaRPr lang="en-US" baseline="0" dirty="0"/>
          </a:p>
          <a:p>
            <a:r>
              <a:rPr lang="en-US" baseline="0" dirty="0"/>
              <a:t>Consider the previous example, we found the shallow states are hot. </a:t>
            </a:r>
          </a:p>
          <a:p>
            <a:r>
              <a:rPr lang="en-US" baseline="0" dirty="0"/>
              <a:t>This is because, </a:t>
            </a:r>
            <a:r>
              <a:rPr lang="en-US" u="sng" baseline="0" dirty="0"/>
              <a:t>the matching process is always from lower topological order to higher topological order. </a:t>
            </a:r>
          </a:p>
          <a:p>
            <a:endParaRPr lang="en-US" baseline="0" dirty="0"/>
          </a:p>
          <a:p>
            <a:r>
              <a:rPr lang="en-US" b="1" baseline="0" dirty="0"/>
              <a:t>---- We define a state is shallow or deep based on its topological order. </a:t>
            </a:r>
          </a:p>
          <a:p>
            <a:endParaRPr lang="en-US" baseline="0" dirty="0"/>
          </a:p>
          <a:p>
            <a:r>
              <a:rPr lang="en-US" baseline="0" dirty="0"/>
              <a:t>We study the </a:t>
            </a:r>
            <a:r>
              <a:rPr lang="en-US" b="1" baseline="0" dirty="0"/>
              <a:t>hot</a:t>
            </a:r>
            <a:r>
              <a:rPr lang="en-US" baseline="0" dirty="0"/>
              <a:t> states in these applications. We found that the shallow states are more likely to be hot.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Similarly, d</a:t>
            </a:r>
            <a:r>
              <a:rPr lang="en-US" baseline="0" dirty="0"/>
              <a:t>eep states are more likely to be cold. 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44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this observation, we propose to use topological order </a:t>
            </a:r>
            <a:r>
              <a:rPr lang="en-US" altLang="zh-CN" dirty="0"/>
              <a:t>to</a:t>
            </a:r>
            <a:r>
              <a:rPr lang="en-US" dirty="0"/>
              <a:t> partition the FSMs. </a:t>
            </a:r>
          </a:p>
          <a:p>
            <a:endParaRPr lang="en-US" dirty="0"/>
          </a:p>
          <a:p>
            <a:r>
              <a:rPr lang="en-US" dirty="0"/>
              <a:t>Consider the previous example, we can partition it at topological order K = 5.</a:t>
            </a:r>
          </a:p>
          <a:p>
            <a:endParaRPr lang="en-US" dirty="0"/>
          </a:p>
          <a:p>
            <a:r>
              <a:rPr lang="en-US" b="1" dirty="0"/>
              <a:t>We only configure the states with topological orders no greater than 5 to the AP. </a:t>
            </a:r>
          </a:p>
          <a:p>
            <a:endParaRPr lang="en-US" dirty="0"/>
          </a:p>
          <a:p>
            <a:r>
              <a:rPr lang="en-US" dirty="0"/>
              <a:t>-----------------------------------------------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To determine the partitioning topological order for each FSM in the application</a:t>
            </a:r>
            <a:r>
              <a:rPr lang="en-US" dirty="0"/>
              <a:t>, we use a simple </a:t>
            </a:r>
            <a:r>
              <a:rPr lang="en-US" altLang="zh-CN" dirty="0"/>
              <a:t>offline </a:t>
            </a:r>
            <a:r>
              <a:rPr lang="en-US" dirty="0"/>
              <a:t>profiling mechanism. </a:t>
            </a:r>
          </a:p>
          <a:p>
            <a:endParaRPr lang="en-US" dirty="0"/>
          </a:p>
          <a:p>
            <a:r>
              <a:rPr lang="en-US" dirty="0"/>
              <a:t>Second, partition via topological order makes transition unidirectional. Therefore, no back and forth transition will happen, which simplifies the misprediction handling. We will show it later.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9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it is hard to predict the topological order correctly. </a:t>
            </a:r>
          </a:p>
          <a:p>
            <a:endParaRPr lang="en-US" dirty="0"/>
          </a:p>
          <a:p>
            <a:r>
              <a:rPr lang="en-US" b="1" dirty="0"/>
              <a:t>Now, suppose</a:t>
            </a:r>
            <a:r>
              <a:rPr lang="en-US" b="1" baseline="0" dirty="0"/>
              <a:t> we have an imperfect partition at topological order k = 3.</a:t>
            </a:r>
          </a:p>
          <a:p>
            <a:endParaRPr lang="en-US" altLang="zh-CN" b="1" baseline="0" dirty="0"/>
          </a:p>
          <a:p>
            <a:r>
              <a:rPr lang="en-US" altLang="zh-CN" b="1" baseline="0" dirty="0"/>
              <a:t>In this partition,</a:t>
            </a:r>
          </a:p>
          <a:p>
            <a:r>
              <a:rPr lang="en-US" altLang="zh-CN" b="1" baseline="0" dirty="0"/>
              <a:t>--- S3,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S4,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S5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were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partitioned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out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of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AP,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but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they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are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actually</a:t>
            </a:r>
            <a:r>
              <a:rPr lang="zh-CN" altLang="en-US" b="1" baseline="0" dirty="0"/>
              <a:t> </a:t>
            </a:r>
            <a:r>
              <a:rPr lang="en-US" altLang="zh-CN" b="1" baseline="0" dirty="0"/>
              <a:t>hot.</a:t>
            </a:r>
            <a:r>
              <a:rPr lang="zh-CN" altLang="en-US" b="1" baseline="0" dirty="0"/>
              <a:t>  </a:t>
            </a:r>
            <a:r>
              <a:rPr lang="en-US" altLang="zh-CN" b="1" baseline="0" dirty="0"/>
              <a:t>----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In this case,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 go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outside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 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AP. </a:t>
            </a:r>
          </a:p>
          <a:p>
            <a:endParaRPr lang="en-US" baseline="0" dirty="0"/>
          </a:p>
          <a:p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notify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handler about the mispredictions,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 add an intermediate reporting state for each </a:t>
            </a:r>
            <a:r>
              <a:rPr lang="en-US" altLang="zh-CN" b="1" baseline="0" dirty="0"/>
              <a:t>cutting edge across the partition topological order. </a:t>
            </a:r>
          </a:p>
          <a:p>
            <a:endParaRPr lang="en-US" baseline="0" dirty="0"/>
          </a:p>
          <a:p>
            <a:r>
              <a:rPr lang="en-US" b="1" baseline="0" dirty="0"/>
              <a:t>In this case, the cutting edge is S2 to S3. </a:t>
            </a:r>
          </a:p>
          <a:p>
            <a:r>
              <a:rPr lang="en-US" b="1" baseline="0" dirty="0"/>
              <a:t>Then we attach S3’ to S2.</a:t>
            </a:r>
          </a:p>
          <a:p>
            <a:endParaRPr lang="en-US" baseline="0" dirty="0"/>
          </a:p>
          <a:p>
            <a:r>
              <a:rPr lang="en-US" baseline="0" dirty="0"/>
              <a:t>Therefore, in addition to the predicted hot states, the intermediate reporting states are also configured to AP. </a:t>
            </a:r>
          </a:p>
          <a:p>
            <a:endParaRPr lang="en-US" baseline="0" dirty="0"/>
          </a:p>
          <a:p>
            <a:r>
              <a:rPr lang="en-US" baseline="0" dirty="0"/>
              <a:t>-----------------------------------------------------</a:t>
            </a:r>
          </a:p>
          <a:p>
            <a:endParaRPr lang="en-US" baseline="0" dirty="0"/>
          </a:p>
          <a:p>
            <a:r>
              <a:rPr lang="en-US" baseline="0" dirty="0"/>
              <a:t>Consider </a:t>
            </a:r>
            <a:r>
              <a:rPr lang="en-US" altLang="zh-CN" baseline="0" dirty="0"/>
              <a:t>current</a:t>
            </a:r>
            <a:r>
              <a:rPr lang="en-US" baseline="0" dirty="0"/>
              <a:t> input steam </a:t>
            </a:r>
            <a:r>
              <a:rPr lang="en-US" altLang="zh-CN" baseline="0" dirty="0"/>
              <a:t>is</a:t>
            </a:r>
            <a:r>
              <a:rPr lang="en-US" baseline="0" dirty="0"/>
              <a:t> APPLICATION instead. The current symbol is L. </a:t>
            </a:r>
          </a:p>
          <a:p>
            <a:endParaRPr lang="en-US" baseline="0" dirty="0"/>
          </a:p>
          <a:p>
            <a:r>
              <a:rPr lang="en-US" baseline="0" dirty="0"/>
              <a:t>It makes the intermediate reporting state S3’ activated. So, an intermediate report is generated. </a:t>
            </a:r>
          </a:p>
          <a:p>
            <a:endParaRPr lang="en-US" baseline="0" dirty="0"/>
          </a:p>
          <a:p>
            <a:r>
              <a:rPr lang="en-US" baseline="0" dirty="0"/>
              <a:t>The report consists of two parts. </a:t>
            </a:r>
          </a:p>
          <a:p>
            <a:r>
              <a:rPr lang="en-US" baseline="0" dirty="0"/>
              <a:t>First, the state that to be continued in the misprediction handling. </a:t>
            </a:r>
          </a:p>
          <a:p>
            <a:r>
              <a:rPr lang="en-US" baseline="0" dirty="0"/>
              <a:t>Second, the cycle number where the report was generated. </a:t>
            </a:r>
          </a:p>
          <a:p>
            <a:endParaRPr lang="en-US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In the following slides, we will show how to handle the list of generated intermediate reports.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0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handle the intermediate reports caused by mispredictions, we propose </a:t>
            </a:r>
            <a:r>
              <a:rPr lang="en-US" dirty="0" err="1"/>
              <a:t>SparseAP</a:t>
            </a:r>
            <a:r>
              <a:rPr lang="en-US" dirty="0"/>
              <a:t>, which is an execution mode of AP. </a:t>
            </a:r>
          </a:p>
          <a:p>
            <a:endParaRPr lang="en-US" dirty="0"/>
          </a:p>
          <a:p>
            <a:r>
              <a:rPr lang="en-US" dirty="0"/>
              <a:t>It has two operations. </a:t>
            </a:r>
          </a:p>
          <a:p>
            <a:r>
              <a:rPr lang="en-US" dirty="0"/>
              <a:t>First, the enable operation enables the state to be continued in the matching process. </a:t>
            </a:r>
          </a:p>
          <a:p>
            <a:r>
              <a:rPr lang="en-US" dirty="0"/>
              <a:t>Second, the jump operation that jumps to a certain input position. </a:t>
            </a:r>
          </a:p>
          <a:p>
            <a:endParaRPr lang="en-US" dirty="0"/>
          </a:p>
          <a:p>
            <a:r>
              <a:rPr lang="en-US" dirty="0"/>
              <a:t>====</a:t>
            </a:r>
          </a:p>
          <a:p>
            <a:endParaRPr lang="en-US" dirty="0"/>
          </a:p>
          <a:p>
            <a:r>
              <a:rPr lang="en-US" dirty="0"/>
              <a:t>Here, we consider the realistic partition case. We partition the FSM states to predicted hot set, and predicted cold set. </a:t>
            </a:r>
          </a:p>
          <a:p>
            <a:endParaRPr lang="en-US" dirty="0"/>
          </a:p>
          <a:p>
            <a:r>
              <a:rPr lang="en-US" dirty="0"/>
              <a:t>We configure the predicted hot set to the </a:t>
            </a:r>
            <a:r>
              <a:rPr lang="en-US" dirty="0" err="1"/>
              <a:t>BaseAP</a:t>
            </a:r>
            <a:r>
              <a:rPr lang="en-US" dirty="0"/>
              <a:t>. During the </a:t>
            </a:r>
            <a:r>
              <a:rPr lang="en-US" dirty="0" err="1"/>
              <a:t>BaseAP</a:t>
            </a:r>
            <a:r>
              <a:rPr lang="en-US" dirty="0"/>
              <a:t> execution, transitions coming out the scope of predicted hot set are recorded in a list of intermediate reports.</a:t>
            </a:r>
          </a:p>
          <a:p>
            <a:endParaRPr lang="en-US" dirty="0"/>
          </a:p>
          <a:p>
            <a:r>
              <a:rPr lang="en-US" dirty="0"/>
              <a:t>In this example, the AP execution generates two intermediate reports, which are shown in (a) and (b). </a:t>
            </a:r>
          </a:p>
          <a:p>
            <a:endParaRPr lang="en-US" dirty="0"/>
          </a:p>
          <a:p>
            <a:r>
              <a:rPr lang="en-US" dirty="0"/>
              <a:t>After the AP execution, we handle the generated intermediate reports using </a:t>
            </a:r>
            <a:r>
              <a:rPr lang="en-US" dirty="0" err="1"/>
              <a:t>SparseAP</a:t>
            </a:r>
            <a:r>
              <a:rPr lang="en-US" dirty="0"/>
              <a:t> mode. We configure the predicted cold states to the </a:t>
            </a:r>
            <a:r>
              <a:rPr lang="en-US" dirty="0" err="1"/>
              <a:t>SparseAP</a:t>
            </a:r>
            <a:r>
              <a:rPr lang="en-US" dirty="0"/>
              <a:t> mode.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5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Suppose the intermediate reports were generated at cycle 5 and cycle 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69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At </a:t>
            </a:r>
            <a:r>
              <a:rPr lang="en-US" baseline="0" dirty="0" err="1"/>
              <a:t>SparseAP</a:t>
            </a:r>
            <a:r>
              <a:rPr lang="en-US" baseline="0" dirty="0"/>
              <a:t> mode, since there is no enabled state initially, we perform a jump operation to cycle 5 directly. </a:t>
            </a:r>
          </a:p>
          <a:p>
            <a:endParaRPr lang="en-US" baseline="0" dirty="0"/>
          </a:p>
          <a:p>
            <a:r>
              <a:rPr lang="en-US" baseline="0" dirty="0"/>
              <a:t>We enable the state that is to be continued. </a:t>
            </a:r>
          </a:p>
          <a:p>
            <a:endParaRPr lang="en-US" baseline="0" dirty="0"/>
          </a:p>
          <a:p>
            <a:r>
              <a:rPr lang="en-US" baseline="0" dirty="0"/>
              <a:t>After several cycles, there is no state enabled in </a:t>
            </a:r>
            <a:r>
              <a:rPr lang="en-US" baseline="0" dirty="0" err="1"/>
              <a:t>SparseAP</a:t>
            </a:r>
            <a:r>
              <a:rPr lang="en-US" baseline="0" dirty="0"/>
              <a:t>. This is either because of mismatch, or because a report is generated.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66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Then the </a:t>
            </a:r>
            <a:r>
              <a:rPr lang="en-US" baseline="0" dirty="0" err="1"/>
              <a:t>SparseAP</a:t>
            </a:r>
            <a:r>
              <a:rPr lang="en-US" baseline="0" dirty="0"/>
              <a:t> performs a jump operation again. This jumps to the cycle where the second intermediate report was generated, which is 14.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761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After several cycles, there is no enabled state, and there is no intermediate reports to be handled. This finishes the </a:t>
            </a:r>
            <a:r>
              <a:rPr lang="en-US" baseline="0" dirty="0" err="1"/>
              <a:t>SparseAP</a:t>
            </a:r>
            <a:r>
              <a:rPr lang="en-US" baseline="0" dirty="0"/>
              <a:t> execution.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an AP half-core as our baseline architecture. </a:t>
            </a:r>
          </a:p>
          <a:p>
            <a:endParaRPr lang="en-US" dirty="0"/>
          </a:p>
          <a:p>
            <a:r>
              <a:rPr lang="en-US" dirty="0"/>
              <a:t>We build our evaluations on </a:t>
            </a:r>
            <a:r>
              <a:rPr lang="en-US" dirty="0" err="1"/>
              <a:t>VASim</a:t>
            </a:r>
            <a:r>
              <a:rPr lang="en-US" dirty="0"/>
              <a:t>, which is a cycle-accurate simulator for automata processing. </a:t>
            </a:r>
          </a:p>
          <a:p>
            <a:endParaRPr lang="en-US" dirty="0"/>
          </a:p>
          <a:p>
            <a:r>
              <a:rPr lang="en-US" dirty="0"/>
              <a:t>We use two entire benchmark suites, </a:t>
            </a:r>
            <a:r>
              <a:rPr lang="en-US" dirty="0" err="1"/>
              <a:t>ANMLZoo</a:t>
            </a:r>
            <a:r>
              <a:rPr lang="en-US" dirty="0"/>
              <a:t> and Regex. </a:t>
            </a:r>
          </a:p>
          <a:p>
            <a:endParaRPr lang="en-US" dirty="0"/>
          </a:p>
          <a:p>
            <a:r>
              <a:rPr lang="en-US" dirty="0"/>
              <a:t>We use 0.1% and 1% of 1MB input as our representative input in the compiling time. We use the rest of input as our testing input.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0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 the evaluated applications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 approach achieves up to 47x speedup.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Our approach achieves 1.8x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2.1x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respectively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on average 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0.1%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1%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profiling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input.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underutilization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372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utilization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efficiency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AP,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metric</a:t>
            </a:r>
            <a:r>
              <a:rPr lang="zh-CN" altLang="en-US" baseline="0" dirty="0"/>
              <a:t> </a:t>
            </a:r>
            <a:r>
              <a:rPr lang="en-US" altLang="zh-CN" baseline="0" dirty="0"/>
              <a:t>---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area.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result,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approach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achieves</a:t>
            </a:r>
            <a:r>
              <a:rPr lang="zh-CN" altLang="en-US" baseline="0" dirty="0"/>
              <a:t> </a:t>
            </a:r>
            <a:r>
              <a:rPr lang="en-US" altLang="zh-CN" baseline="0" dirty="0"/>
              <a:t>32.1%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improvement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terms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performance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More results are in the paper.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2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4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65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82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13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Hi, my name is </a:t>
            </a:r>
            <a:r>
              <a:rPr lang="en-US" baseline="0" dirty="0" err="1"/>
              <a:t>Hongyuan</a:t>
            </a:r>
            <a:r>
              <a:rPr lang="en-US" baseline="0" dirty="0"/>
              <a:t> Liu. Today, I will present our work “</a:t>
            </a:r>
            <a:r>
              <a:rPr lang="en-US" sz="1200" b="1" dirty="0"/>
              <a:t>Architectural Support for Efficient Large-Scale Automata Processing</a:t>
            </a:r>
            <a:r>
              <a:rPr lang="en-US" baseline="0" dirty="0"/>
              <a:t>”.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work was jointly performed with my advisor and colleagues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at The College of William and Mary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our collaborators at AMD and University of Rochester.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38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2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14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8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a general timing attack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427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 our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252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Hi, my name is </a:t>
            </a:r>
            <a:r>
              <a:rPr lang="en-US" baseline="0" dirty="0" err="1"/>
              <a:t>Hongyuan</a:t>
            </a:r>
            <a:r>
              <a:rPr lang="en-US" baseline="0" dirty="0"/>
              <a:t> Liu. Today, I will present our work “</a:t>
            </a:r>
            <a:r>
              <a:rPr lang="en-US" sz="1200" b="1" dirty="0"/>
              <a:t>Architectural Support for Efficient Large-Scale Automata Processing</a:t>
            </a:r>
            <a:r>
              <a:rPr lang="en-US" baseline="0" dirty="0"/>
              <a:t>”.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work was jointly performed with my advisor and colleagues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at The College of William and Mary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our collaborators at AMD and University of Rochester.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61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351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goal, Attack model – using figure slide 2. What is available to the attacker – ciphertext, execution time and AES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4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32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 the slide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Coalescing good for performance and bad for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8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6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Size </a:t>
            </a:r>
            <a:r>
              <a:rPr lang="en-US" dirty="0" err="1"/>
              <a:t>Subwarp</a:t>
            </a:r>
            <a:r>
              <a:rPr lang="en-US" dirty="0"/>
              <a:t> eliminates the fixed number of </a:t>
            </a:r>
            <a:r>
              <a:rPr lang="en-US" dirty="0" err="1"/>
              <a:t>subwarps</a:t>
            </a:r>
            <a:r>
              <a:rPr lang="en-US" dirty="0"/>
              <a:t> based determinism.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B5786-58F6-4B42-A43D-81432AD6E5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2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going into FSS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09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FSS attack?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66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Rcoal</a:t>
            </a:r>
            <a:r>
              <a:rPr lang="en-US" dirty="0"/>
              <a:t> in a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Finite state machines are widely used in different areas such as Bioinformatics, machine learning, networking intrusion detection, and XML parsing.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traditional</a:t>
            </a:r>
            <a:r>
              <a:rPr lang="en-US" altLang="zh-CN" baseline="0" dirty="0"/>
              <a:t> von Neumann architectures are not efficient at FSM processing because of irregular memory accesses, and limited parallelism.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160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reduce background and introduce </a:t>
            </a:r>
            <a:r>
              <a:rPr lang="en-US" dirty="0" err="1"/>
              <a:t>rcoal_score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862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62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31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AP,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applications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speedup.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71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435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  <a:r>
              <a:rPr lang="en-US" baseline="0" dirty="0"/>
              <a:t> we discuss how do we predict hot and cold states. </a:t>
            </a:r>
          </a:p>
          <a:p>
            <a:endParaRPr lang="en-US" baseline="0" dirty="0"/>
          </a:p>
          <a:p>
            <a:r>
              <a:rPr lang="en-US" baseline="0" dirty="0"/>
              <a:t>We use a simple profiling input to predict the hot and cold states. </a:t>
            </a:r>
          </a:p>
          <a:p>
            <a:endParaRPr lang="en-US" baseline="0" dirty="0"/>
          </a:p>
          <a:p>
            <a:r>
              <a:rPr lang="en-US" baseline="0" dirty="0"/>
              <a:t>To evaluate how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representative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profiling</a:t>
            </a:r>
            <a:r>
              <a:rPr lang="zh-CN" altLang="en-US" baseline="0" dirty="0"/>
              <a:t> </a:t>
            </a:r>
            <a:r>
              <a:rPr lang="en-US" baseline="0" dirty="0"/>
              <a:t>input can predict the real situation in the execution, we </a:t>
            </a:r>
            <a:r>
              <a:rPr lang="en-US" altLang="zh-CN" baseline="0" dirty="0"/>
              <a:t>evaluate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prediction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baseline="0" dirty="0"/>
              <a:t>this methodology.</a:t>
            </a:r>
          </a:p>
          <a:p>
            <a:endParaRPr lang="en-US" baseline="0" dirty="0"/>
          </a:p>
          <a:p>
            <a:r>
              <a:rPr lang="en-US" baseline="0" dirty="0"/>
              <a:t>Each application has an 1MB input. </a:t>
            </a:r>
          </a:p>
          <a:p>
            <a:r>
              <a:rPr lang="en-US" baseline="0" dirty="0"/>
              <a:t>We split the input to two disjoint equal parts, which are training input and testing input. </a:t>
            </a:r>
          </a:p>
          <a:p>
            <a:endParaRPr lang="en-US" baseline="0" dirty="0"/>
          </a:p>
          <a:p>
            <a:r>
              <a:rPr lang="en-US" baseline="0" dirty="0"/>
              <a:t>We select different sizes of training input. We evaluate the accuracy of prediction by using different sizes of training input. </a:t>
            </a:r>
          </a:p>
          <a:p>
            <a:endParaRPr lang="en-US" baseline="0" dirty="0"/>
          </a:p>
          <a:p>
            <a:r>
              <a:rPr lang="en-US" baseline="0" dirty="0"/>
              <a:t>In our finial results, we use 1% and 0.1% of input.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95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Automata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</a:t>
            </a:r>
            <a:r>
              <a:rPr lang="en-US" altLang="zh-CN" dirty="0"/>
              <a:t>AP</a:t>
            </a:r>
            <a:r>
              <a:rPr lang="zh-CN" altLang="en-US" dirty="0"/>
              <a:t> </a:t>
            </a:r>
            <a:r>
              <a:rPr lang="en-US" baseline="0" dirty="0"/>
              <a:t>is a DRAM based </a:t>
            </a:r>
            <a:r>
              <a:rPr lang="en-US" altLang="zh-CN" baseline="0" dirty="0"/>
              <a:t>domain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specific</a:t>
            </a:r>
            <a:r>
              <a:rPr lang="zh-CN" altLang="en-US" baseline="0" dirty="0"/>
              <a:t> </a:t>
            </a:r>
            <a:r>
              <a:rPr lang="en-US" altLang="zh-CN" baseline="0" dirty="0"/>
              <a:t>architecture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accelerating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processing.</a:t>
            </a:r>
            <a:r>
              <a:rPr lang="zh-CN" altLang="en-US" baseline="0" dirty="0"/>
              <a:t> 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automata processor performs orders of magnitude better than CPUs.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there are two reasons.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it exploit in-memory processing. This does not require expensive data movement.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it has high amount of parallelism ---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FSMs can run simultaneously, and multiple states can be activated simultaneously.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1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en-US" altLang="zh-CN" baseline="0" dirty="0"/>
              <a:t>backgrounds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FSM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processing.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Here is an FSM. It can identify two patterns, which are APPLE, and APPLICATION.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An FSM-based application contains multiple FSMs.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matching process starts from the starting state, which is always enabled during the execution in our context.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FSM-based application also requires an input stream. Here we show it as “APPLEC”.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 will show the example matching process in the following a few slides. 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6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B63298D6-512D-2544-92C3-46055C44D126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ADDE8-E81C-DA45-9271-DE0B5D85680F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A0B23C77-86FF-B549-94D6-38BDD9C29D2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0D099970-EF98-924E-A8FD-CF431F3C37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3F38-5B8F-3B4A-ACC5-04DF2B7CF0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B29A-19D7-3B47-96C6-DF26DDF794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DFA3-7BB8-6D44-9F42-DF040601E5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0F18-9FC4-6B42-9309-53AE68F250C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938-4BFB-DF46-B5AA-909C4C8E26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F378B-DB83-1B49-991B-FE28268BDF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799C-51A1-1049-BFE4-535B7536D0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9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6" y="1390770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326" y="7515"/>
            <a:ext cx="8931348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326" y="864765"/>
            <a:ext cx="8931348" cy="37298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10559"/>
            <a:ext cx="2133600" cy="273844"/>
          </a:xfrm>
        </p:spPr>
        <p:txBody>
          <a:bodyPr/>
          <a:lstStyle/>
          <a:p>
            <a:fld id="{042F5ED1-59CB-8944-9B28-1CCF7A61AE52}" type="datetime1">
              <a:rPr lang="en-US" smtClean="0"/>
              <a:t>12/20/18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10559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10559"/>
            <a:ext cx="2133600" cy="273844"/>
          </a:xfrm>
        </p:spPr>
        <p:txBody>
          <a:bodyPr/>
          <a:lstStyle>
            <a:lvl1pPr>
              <a:defRPr sz="1800"/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41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ADDE8-E81C-DA45-9271-DE0B5D85680F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1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25" y="7515"/>
            <a:ext cx="8931349" cy="85725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5" y="864765"/>
            <a:ext cx="8931349" cy="37298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75119"/>
            <a:ext cx="2133600" cy="273844"/>
          </a:xfrm>
        </p:spPr>
        <p:txBody>
          <a:bodyPr/>
          <a:lstStyle/>
          <a:p>
            <a:fld id="{007E0C63-19B9-714A-B60E-DEE6C5FF12FF}" type="datetime1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5119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4699" y="4675119"/>
            <a:ext cx="2133600" cy="273844"/>
          </a:xfrm>
        </p:spPr>
        <p:txBody>
          <a:bodyPr/>
          <a:lstStyle>
            <a:lvl1pPr>
              <a:defRPr sz="1600"/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AEA16-5C47-4544-953A-B92F16B9CCD8}" type="datetime1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A12E-4FDF-DB4E-9551-8FAF115FEB1E}" type="datetime1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319B-2BBB-0248-B3A0-14DA9F519817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D82E-C53A-F147-9511-7805D4474387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114F-E9FF-E943-AAE1-CB745A6017D6}" type="datetime1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F1B9-19F1-164C-8932-32AA282DBFFD}" type="datetime1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8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5" y="1390769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DA178CC7-4E8D-1846-8221-7B184C781F25}" type="datetime1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6" r:id="rId7"/>
    <p:sldLayoutId id="2147483657" r:id="rId8"/>
    <p:sldLayoutId id="2147483658" r:id="rId9"/>
    <p:sldLayoutId id="2147483670" r:id="rId1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635E0B76-E7B8-D741-B2C1-E61B9140B5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98ECD8BD-D1A9-4DC4-89AE-4427480F30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68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</p:sldLayoutIdLst>
  <p:hf sldNum="0"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ght-archlab.github.io/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jpe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gif"/><Relationship Id="rId9" Type="http://schemas.openxmlformats.org/officeDocument/2006/relationships/image" Target="../media/image17.jpeg"/><Relationship Id="rId10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12.svg"/><Relationship Id="rId13" Type="http://schemas.openxmlformats.org/officeDocument/2006/relationships/image" Target="../media/image55.png"/><Relationship Id="rId14" Type="http://schemas.openxmlformats.org/officeDocument/2006/relationships/image" Target="../media/image14.svg"/><Relationship Id="rId15" Type="http://schemas.openxmlformats.org/officeDocument/2006/relationships/image" Target="../media/image56.png"/><Relationship Id="rId16" Type="http://schemas.openxmlformats.org/officeDocument/2006/relationships/image" Target="../media/image16.svg"/><Relationship Id="rId17" Type="http://schemas.openxmlformats.org/officeDocument/2006/relationships/image" Target="../media/image57.png"/><Relationship Id="rId18" Type="http://schemas.openxmlformats.org/officeDocument/2006/relationships/image" Target="../media/image18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&amp;ehk=DnhZxP4mPsXMg72vNhnOiA&amp;r=0&amp;pid=OfficeInsert"/><Relationship Id="rId4" Type="http://schemas.openxmlformats.org/officeDocument/2006/relationships/hyperlink" Target="http://tex.stackexchange.com/questions/337348/how-to-draw-the-following-attacker-picture-in-protocol-using-tikz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6.svg"/><Relationship Id="rId7" Type="http://schemas.openxmlformats.org/officeDocument/2006/relationships/image" Target="../media/image52.png"/><Relationship Id="rId8" Type="http://schemas.openxmlformats.org/officeDocument/2006/relationships/image" Target="../media/image8.svg"/><Relationship Id="rId9" Type="http://schemas.openxmlformats.org/officeDocument/2006/relationships/image" Target="../media/image53.png"/><Relationship Id="rId10" Type="http://schemas.openxmlformats.org/officeDocument/2006/relationships/image" Target="../media/image10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hyperlink" Target="http://insight-archlab.github.io/" TargetMode="External"/><Relationship Id="rId6" Type="http://schemas.openxmlformats.org/officeDocument/2006/relationships/image" Target="../media/image7.jpe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chart" Target="../charts/char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" y="142355"/>
            <a:ext cx="8936665" cy="1335571"/>
          </a:xfrm>
        </p:spPr>
        <p:txBody>
          <a:bodyPr>
            <a:noAutofit/>
          </a:bodyPr>
          <a:lstStyle/>
          <a:p>
            <a:pPr fontAlgn="base"/>
            <a:r>
              <a:rPr lang="en-US" sz="3200" dirty="0" smtClean="0">
                <a:solidFill>
                  <a:schemeClr val="bg1"/>
                </a:solidFill>
              </a:rPr>
              <a:t>Breaking the Memory Wall in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Current and Emerging Accelerators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79843" y="1662040"/>
            <a:ext cx="7368363" cy="13144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Adwait </a:t>
            </a:r>
            <a:r>
              <a:rPr lang="en-US" sz="2400" dirty="0">
                <a:solidFill>
                  <a:schemeClr val="bg1"/>
                </a:solidFill>
              </a:rPr>
              <a:t>Jog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Assistant Professor 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College </a:t>
            </a:r>
            <a:r>
              <a:rPr lang="en-US" sz="2400" dirty="0">
                <a:solidFill>
                  <a:schemeClr val="bg1"/>
                </a:solidFill>
              </a:rPr>
              <a:t>of William </a:t>
            </a:r>
            <a:r>
              <a:rPr lang="en-US" sz="2400" dirty="0" smtClean="0">
                <a:solidFill>
                  <a:schemeClr val="bg1"/>
                </a:solidFill>
              </a:rPr>
              <a:t>&amp; Mary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http://</a:t>
            </a:r>
            <a:r>
              <a:rPr lang="en-US" sz="2400" dirty="0" err="1">
                <a:solidFill>
                  <a:srgbClr val="FFFFFF"/>
                </a:solidFill>
              </a:rPr>
              <a:t>adwaitjog.github.io</a:t>
            </a:r>
            <a:r>
              <a:rPr lang="en-US" sz="24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31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682" y="612664"/>
            <a:ext cx="2980562" cy="1729343"/>
          </a:xfrm>
        </p:spPr>
        <p:txBody>
          <a:bodyPr>
            <a:noAutofit/>
          </a:bodyPr>
          <a:lstStyle/>
          <a:p>
            <a:r>
              <a:rPr lang="en-US" sz="2400" dirty="0"/>
              <a:t>FSM</a:t>
            </a:r>
          </a:p>
          <a:p>
            <a:pPr lvl="1"/>
            <a:r>
              <a:rPr lang="en-US" sz="2400" dirty="0"/>
              <a:t>APPLE</a:t>
            </a:r>
          </a:p>
          <a:p>
            <a:pPr lvl="1"/>
            <a:r>
              <a:rPr lang="en-US" sz="2400" dirty="0"/>
              <a:t>APPLICATION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="" xmlns:a16="http://schemas.microsoft.com/office/drawing/2014/main" id="{FCEC80E4-50DC-4730-8E80-7CDA2C69BFB3}"/>
              </a:ext>
            </a:extLst>
          </p:cNvPr>
          <p:cNvSpPr txBox="1">
            <a:spLocks/>
          </p:cNvSpPr>
          <p:nvPr/>
        </p:nvSpPr>
        <p:spPr>
          <a:xfrm>
            <a:off x="340829" y="634032"/>
            <a:ext cx="3092831" cy="17293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Stream</a:t>
            </a:r>
          </a:p>
          <a:p>
            <a:pPr lvl="1"/>
            <a:r>
              <a:rPr lang="en-US" sz="2400" dirty="0"/>
              <a:t>APPLEC</a:t>
            </a:r>
          </a:p>
          <a:p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FA5F4D5-CDF0-48AB-BB86-0524777DA484}"/>
              </a:ext>
            </a:extLst>
          </p:cNvPr>
          <p:cNvGrpSpPr/>
          <p:nvPr/>
        </p:nvGrpSpPr>
        <p:grpSpPr>
          <a:xfrm>
            <a:off x="267258" y="3104416"/>
            <a:ext cx="1521570" cy="673035"/>
            <a:chOff x="356344" y="4139219"/>
            <a:chExt cx="2028759" cy="89738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5562DED-BCF0-4758-B1C4-D59F827E288A}"/>
                </a:ext>
              </a:extLst>
            </p:cNvPr>
            <p:cNvSpPr txBox="1"/>
            <p:nvPr/>
          </p:nvSpPr>
          <p:spPr>
            <a:xfrm>
              <a:off x="356344" y="4359491"/>
              <a:ext cx="202875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Starting State</a:t>
              </a:r>
            </a:p>
            <a:p>
              <a:r>
                <a:rPr lang="en-US" sz="1350" dirty="0"/>
                <a:t>(Always-enabled)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3C02FB88-FB49-4DC1-B845-694E55EBB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403" y="4139219"/>
              <a:ext cx="138961" cy="2936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1EA44F87-5C01-448D-9D45-17F4DA505AA2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BA3A94BD-1557-407A-ABB4-ACA5A5D94443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DA07E614-8435-416D-B3EC-3B5795AD73C4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="" xmlns:a16="http://schemas.microsoft.com/office/drawing/2014/main" id="{E52347B1-B3AB-44C6-8068-EEA1EF09F433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1607D6C-394E-413A-B726-1E0B2DDA9976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9A3B6F97-F21E-4B7C-B1E8-A7EC17796608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16119ED2-726E-4B65-B4D4-5D51B347B3D6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7D73F7C-CADB-4E25-940D-DD969BF4BDD3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091AEEC-6BF4-4E57-B7F2-CD71ED07A6C5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25487E23-52A2-4507-8783-56EE86D92588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33905A6E-D12B-43EB-BA9D-B8EF5430D22B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EB5E992E-B73C-46FE-B4A3-E082111E7CA3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B999DD44-DE82-4E7E-9822-0C353CFDC1A8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0000" y="2160002"/>
            <a:ext cx="7287895" cy="2025871"/>
            <a:chOff x="1237403" y="2894002"/>
            <a:chExt cx="9717193" cy="2701161"/>
          </a:xfrm>
        </p:grpSpPr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B40FF642-F079-4E86-94CA-70F719D76893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34DD298B-796F-4DFD-827F-945243516949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4E6E894B-99B5-49E1-AA58-F80219990E6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DD3C1CB6-46C5-4657-B3F9-B66DB939F93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="" xmlns:a16="http://schemas.microsoft.com/office/drawing/2014/main" id="{14D80B3C-6C79-4BC3-BCBA-516F17CDCBE8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="" xmlns:a16="http://schemas.microsoft.com/office/drawing/2014/main" id="{BA7E1FD0-DEFF-4EE5-8F1D-0851FE7994B8}"/>
                  </a:ext>
                </a:extLst>
              </p:cNvPr>
              <p:cNvCxnSpPr>
                <a:stCxn id="7" idx="6"/>
                <a:endCxn id="8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="" xmlns:a16="http://schemas.microsoft.com/office/drawing/2014/main" id="{1FE35992-21B7-4352-8221-7C690A08BB79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="" xmlns:a16="http://schemas.microsoft.com/office/drawing/2014/main" id="{5DAFD801-DE0E-40FB-A072-DF47895D534E}"/>
                  </a:ext>
                </a:extLst>
              </p:cNvPr>
              <p:cNvCxnSpPr>
                <a:cxnSpLocks/>
                <a:stCxn id="9" idx="6"/>
                <a:endCxn id="14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Hexagon 13">
                <a:extLst>
                  <a:ext uri="{FF2B5EF4-FFF2-40B4-BE49-F238E27FC236}">
                    <a16:creationId xmlns="" xmlns:a16="http://schemas.microsoft.com/office/drawing/2014/main" id="{4BF2E595-E66F-4A2C-ACC7-E9CBB08D09A2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8E48CA09-52C0-4D0E-8D94-DB67B93A7070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="" xmlns:a16="http://schemas.microsoft.com/office/drawing/2014/main" id="{C8CAA254-29E9-4EBC-8A70-E4F1E7B90AA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="" xmlns:a16="http://schemas.microsoft.com/office/drawing/2014/main" id="{9FB0938C-EC1F-4175-B7FE-C256A45FC7CC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ED42E2CE-E8D4-445F-8004-A927183C9BE6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2F4C1FED-4497-4E38-BF97-0D79F72915AB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33976628-DBD7-422E-8A46-DD3D69A0B6FC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41BCE1D7-5AB6-42E2-A749-33DCC1E8504F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4FE00F14-0D72-4C22-9DB7-5AF7D98FEC96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515FA933-8C91-495A-80E4-B7DA3E0F0865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="" xmlns:a16="http://schemas.microsoft.com/office/drawing/2014/main" id="{38B15A11-618E-4B88-A468-21D8D06F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="" xmlns:a16="http://schemas.microsoft.com/office/drawing/2014/main" id="{D2A320CC-CF6F-42CB-AE88-8085721EE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="" xmlns:a16="http://schemas.microsoft.com/office/drawing/2014/main" id="{5B218864-335E-4618-99A7-2ED7BF89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="" xmlns:a16="http://schemas.microsoft.com/office/drawing/2014/main" id="{A82D7754-4792-42C0-BC04-CA523C1EF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="" xmlns:a16="http://schemas.microsoft.com/office/drawing/2014/main" id="{ED9ED8C0-341A-476C-91FD-AB65E0E48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="" xmlns:a16="http://schemas.microsoft.com/office/drawing/2014/main" id="{E985E800-2FEA-4FA5-9703-BB79A2FD4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="" xmlns:a16="http://schemas.microsoft.com/office/drawing/2014/main" id="{574E5E60-0636-488C-AD8B-1AD6190F3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Hexagon 44">
                <a:extLst>
                  <a:ext uri="{FF2B5EF4-FFF2-40B4-BE49-F238E27FC236}">
                    <a16:creationId xmlns="" xmlns:a16="http://schemas.microsoft.com/office/drawing/2014/main" id="{12B11455-63A9-4CD7-9E32-9A4CDD04CD94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8759A6C2-6631-4BFD-8A9D-99461E63A23A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C876AD74-D653-4CA6-8715-34BAE870611E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B28CBD70-3D64-4CD9-9ABD-68878663D2E6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FCEDFAB1-6403-4F35-A88F-2C103007FC77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71F263B6-7AD5-4D2C-9FB3-174BC953A9BD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F1C08A33-F962-426E-AB57-AB74D2BB6E1A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8BE9F251-55EA-4A1E-A711-CAD0DC3AF2BB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0D44062E-1C0F-471D-8164-856C45A75E1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3443120C-B8FB-486E-A9FD-0510E8D82CCA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74CA0D9B-D4A0-4940-A489-C3C46AA01B77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D8C8A9B2-50C1-4ECA-9031-B38C3F1F3974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A215F05C-EA0A-4E68-8788-7ACCD3F1BF4F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6B8B7855-D184-4B42-BC06-6F359EE89DE9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566090" y="2075434"/>
            <a:ext cx="3673704" cy="105995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6A4F0E98-6A2B-4F04-987D-55C3FC98AFF6}"/>
              </a:ext>
            </a:extLst>
          </p:cNvPr>
          <p:cNvGrpSpPr/>
          <p:nvPr/>
        </p:nvGrpSpPr>
        <p:grpSpPr>
          <a:xfrm>
            <a:off x="747342" y="2081338"/>
            <a:ext cx="7518932" cy="2065924"/>
            <a:chOff x="996455" y="2775117"/>
            <a:chExt cx="10025243" cy="2754565"/>
          </a:xfrm>
          <a:effectLst/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1632FA8A-8B50-4F7E-881B-729A601E8B46}"/>
                </a:ext>
              </a:extLst>
            </p:cNvPr>
            <p:cNvCxnSpPr>
              <a:cxnSpLocks/>
            </p:cNvCxnSpPr>
            <p:nvPr/>
          </p:nvCxnSpPr>
          <p:spPr>
            <a:xfrm>
              <a:off x="996455" y="2797985"/>
              <a:ext cx="11675" cy="15966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AFABD58E-2152-4C67-801C-79806A438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455" y="2797630"/>
              <a:ext cx="3355954" cy="1537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F785CD79-B00B-43A7-B61D-EC0DA526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130" y="4394679"/>
              <a:ext cx="3299459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C40D957C-4DE6-4799-9E24-2E5927773682}"/>
                </a:ext>
              </a:extLst>
            </p:cNvPr>
            <p:cNvCxnSpPr>
              <a:cxnSpLocks/>
            </p:cNvCxnSpPr>
            <p:nvPr/>
          </p:nvCxnSpPr>
          <p:spPr>
            <a:xfrm>
              <a:off x="4294896" y="4394679"/>
              <a:ext cx="743364" cy="106886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9B346877-BFB7-4A41-B894-608D40D005F5}"/>
                </a:ext>
              </a:extLst>
            </p:cNvPr>
            <p:cNvCxnSpPr>
              <a:cxnSpLocks/>
            </p:cNvCxnSpPr>
            <p:nvPr/>
          </p:nvCxnSpPr>
          <p:spPr>
            <a:xfrm>
              <a:off x="4352409" y="2775117"/>
              <a:ext cx="382955" cy="122493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34549D27-3320-4268-BB75-37292C0050D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001" y="4004267"/>
              <a:ext cx="6308697" cy="533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44B2331B-5E04-45FA-A22B-8F6887CA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649" y="5463540"/>
              <a:ext cx="5996049" cy="6614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6FA29147-B52B-46CF-9B1E-4C79B92C5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698" y="4057650"/>
              <a:ext cx="0" cy="143896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40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3" grpId="0" animBg="1"/>
      <p:bldP spid="8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1"/>
            <a:ext cx="8229600" cy="3394472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PPLEC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2150272D-B84D-440E-B7B1-1B794CD779B3}"/>
              </a:ext>
            </a:extLst>
          </p:cNvPr>
          <p:cNvCxnSpPr>
            <a:cxnSpLocks/>
          </p:cNvCxnSpPr>
          <p:nvPr/>
        </p:nvCxnSpPr>
        <p:spPr>
          <a:xfrm flipV="1">
            <a:off x="926471" y="3031945"/>
            <a:ext cx="104221" cy="22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946105-35F7-40D0-A2ED-4773A9859019}"/>
              </a:ext>
            </a:extLst>
          </p:cNvPr>
          <p:cNvSpPr txBox="1"/>
          <p:nvPr/>
        </p:nvSpPr>
        <p:spPr>
          <a:xfrm>
            <a:off x="605836" y="3250049"/>
            <a:ext cx="655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Active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=""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F29FD251-3518-443D-8BF9-8FBBEB390B48}"/>
              </a:ext>
            </a:extLst>
          </p:cNvPr>
          <p:cNvGrpSpPr/>
          <p:nvPr/>
        </p:nvGrpSpPr>
        <p:grpSpPr>
          <a:xfrm>
            <a:off x="810000" y="2160002"/>
            <a:ext cx="7287895" cy="2025871"/>
            <a:chOff x="1237403" y="2894002"/>
            <a:chExt cx="9717193" cy="2701161"/>
          </a:xfrm>
        </p:grpSpPr>
        <p:grpSp>
          <p:nvGrpSpPr>
            <p:cNvPr id="126" name="Group 125">
              <a:extLst>
                <a:ext uri="{FF2B5EF4-FFF2-40B4-BE49-F238E27FC236}">
                  <a16:creationId xmlns="" xmlns:a16="http://schemas.microsoft.com/office/drawing/2014/main" id="{F66D655D-F92A-4E4E-A741-6A2FBC53E86A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40" name="Oval 139">
                <a:extLst>
                  <a:ext uri="{FF2B5EF4-FFF2-40B4-BE49-F238E27FC236}">
                    <a16:creationId xmlns="" xmlns:a16="http://schemas.microsoft.com/office/drawing/2014/main" id="{710AAB34-23BD-4AD2-B13A-4A0BE8A5EE61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="" xmlns:a16="http://schemas.microsoft.com/office/drawing/2014/main" id="{3AC04F3A-F43B-4F58-B8AD-61E8A0119E0F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="" xmlns:a16="http://schemas.microsoft.com/office/drawing/2014/main" id="{BDA05811-1104-4F2A-95BF-C8500EA80788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="" xmlns:a16="http://schemas.microsoft.com/office/drawing/2014/main" id="{44338941-4F29-46DB-BD24-21DE1386D578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="" xmlns:a16="http://schemas.microsoft.com/office/drawing/2014/main" id="{66B958BF-822B-4155-A4B1-D3DDAADF7522}"/>
                  </a:ext>
                </a:extLst>
              </p:cNvPr>
              <p:cNvCxnSpPr>
                <a:stCxn id="140" idx="6"/>
                <a:endCxn id="14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="" xmlns:a16="http://schemas.microsoft.com/office/drawing/2014/main" id="{56D0A86C-9749-40F4-9B60-BC8BDB101AB2}"/>
                  </a:ext>
                </a:extLst>
              </p:cNvPr>
              <p:cNvCxnSpPr>
                <a:cxnSpLocks/>
                <a:stCxn id="141" idx="6"/>
                <a:endCxn id="14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="" xmlns:a16="http://schemas.microsoft.com/office/drawing/2014/main" id="{18F36FE3-AB3C-401A-9A90-6836E00B25C3}"/>
                  </a:ext>
                </a:extLst>
              </p:cNvPr>
              <p:cNvCxnSpPr>
                <a:cxnSpLocks/>
                <a:stCxn id="142" idx="6"/>
                <a:endCxn id="14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Hexagon 146">
                <a:extLst>
                  <a:ext uri="{FF2B5EF4-FFF2-40B4-BE49-F238E27FC236}">
                    <a16:creationId xmlns="" xmlns:a16="http://schemas.microsoft.com/office/drawing/2014/main" id="{A0722C3D-4CE8-450E-89E5-2F1B89B037EB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="" xmlns:a16="http://schemas.microsoft.com/office/drawing/2014/main" id="{43607928-CC56-4D77-B5C6-962415F7AA35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="" xmlns:a16="http://schemas.microsoft.com/office/drawing/2014/main" id="{DAAECE4A-D9EF-4D52-927D-9E8B77A27480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="" xmlns:a16="http://schemas.microsoft.com/office/drawing/2014/main" id="{0261C360-6038-48B3-94A2-C5C2A7037D9B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="" xmlns:a16="http://schemas.microsoft.com/office/drawing/2014/main" id="{FE4A290F-84E9-4BBB-84FA-E5572CAF4451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="" xmlns:a16="http://schemas.microsoft.com/office/drawing/2014/main" id="{DCADE72C-0ED5-4012-95E7-180BDAA74BF6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="" xmlns:a16="http://schemas.microsoft.com/office/drawing/2014/main" id="{BD35DD66-C69A-493F-91A3-E716ABE40B7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="" xmlns:a16="http://schemas.microsoft.com/office/drawing/2014/main" id="{7DB83A86-8662-434B-A9AC-D4B09BF7A291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="" xmlns:a16="http://schemas.microsoft.com/office/drawing/2014/main" id="{6C4AF5F0-EAD0-4D91-8FAE-08FAD8E1B49A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="" xmlns:a16="http://schemas.microsoft.com/office/drawing/2014/main" id="{AE9F82E2-92A8-4BC6-BAC4-6F71E9A7AA14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55" name="Straight Arrow Connector 154">
                <a:extLst>
                  <a:ext uri="{FF2B5EF4-FFF2-40B4-BE49-F238E27FC236}">
                    <a16:creationId xmlns="" xmlns:a16="http://schemas.microsoft.com/office/drawing/2014/main" id="{F2F8273A-0C90-4AEF-B951-266C65CEA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="" xmlns:a16="http://schemas.microsoft.com/office/drawing/2014/main" id="{D741001E-4EF4-4ABA-92B2-E1DB49EDC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="" xmlns:a16="http://schemas.microsoft.com/office/drawing/2014/main" id="{4230B552-C6A2-4B26-9558-7AE89E7B2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="" xmlns:a16="http://schemas.microsoft.com/office/drawing/2014/main" id="{D7A89DED-26ED-48FF-B34C-65B66F1BC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="" xmlns:a16="http://schemas.microsoft.com/office/drawing/2014/main" id="{49998D80-3100-4F6D-AA91-72F535FE8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="" xmlns:a16="http://schemas.microsoft.com/office/drawing/2014/main" id="{76037BE0-ED5A-41CF-AE90-55D542A85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="" xmlns:a16="http://schemas.microsoft.com/office/drawing/2014/main" id="{4C176BE8-920D-4876-A347-F29F8FBEE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Hexagon 161">
                <a:extLst>
                  <a:ext uri="{FF2B5EF4-FFF2-40B4-BE49-F238E27FC236}">
                    <a16:creationId xmlns="" xmlns:a16="http://schemas.microsoft.com/office/drawing/2014/main" id="{263CCA69-F2C6-4F6B-A7EE-BFA040D2EB38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0BD55D7B-1D03-44DF-B314-477F12DD21CC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="" xmlns:a16="http://schemas.microsoft.com/office/drawing/2014/main" id="{04D3F818-CD7A-464F-9E94-7674BEC7E7C5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="" xmlns:a16="http://schemas.microsoft.com/office/drawing/2014/main" id="{AD4311F1-4659-4104-B88D-7414D8FEABFF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="" xmlns:a16="http://schemas.microsoft.com/office/drawing/2014/main" id="{B0CC92FF-4A8C-475C-9E46-88AE725F0DC2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="" xmlns:a16="http://schemas.microsoft.com/office/drawing/2014/main" id="{9B5147B0-F920-4335-BA4F-F43071CA08BB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="" xmlns:a16="http://schemas.microsoft.com/office/drawing/2014/main" id="{B1AC80C2-784F-4C47-A038-FFA973D0BDC2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="" xmlns:a16="http://schemas.microsoft.com/office/drawing/2014/main" id="{67402F4D-11AC-4D79-8F6C-1C099402FAAB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="" xmlns:a16="http://schemas.microsoft.com/office/drawing/2014/main" id="{AE7AD3A3-1150-4078-8D5E-1BDCB1855A88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="" xmlns:a16="http://schemas.microsoft.com/office/drawing/2014/main" id="{6C95A339-621E-451B-BAC1-8441E6DE8DE0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="" xmlns:a16="http://schemas.microsoft.com/office/drawing/2014/main" id="{C58E2A33-2D11-4AF9-B1E2-3C96BF7AF612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id="{072DFC22-A75B-47E1-8F2F-298A245C1B0D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="" xmlns:a16="http://schemas.microsoft.com/office/drawing/2014/main" id="{F581B735-62EE-4278-9FE3-6C2F369BE27A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="" xmlns:a16="http://schemas.microsoft.com/office/drawing/2014/main" id="{58AF723F-190D-43BD-85AB-20B2FC35814E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5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0"/>
            <a:ext cx="8100000" cy="3240000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PPLEC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=""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="" xmlns:a16="http://schemas.microsoft.com/office/drawing/2014/main" id="{DDF7D752-2A61-403B-9036-CB5A5C3A2D71}"/>
              </a:ext>
            </a:extLst>
          </p:cNvPr>
          <p:cNvCxnSpPr>
            <a:cxnSpLocks/>
          </p:cNvCxnSpPr>
          <p:nvPr/>
        </p:nvCxnSpPr>
        <p:spPr>
          <a:xfrm flipV="1">
            <a:off x="1568868" y="2992575"/>
            <a:ext cx="104221" cy="22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B36639CB-9722-4C77-B7E1-3D1C1D56E405}"/>
              </a:ext>
            </a:extLst>
          </p:cNvPr>
          <p:cNvSpPr txBox="1"/>
          <p:nvPr/>
        </p:nvSpPr>
        <p:spPr>
          <a:xfrm>
            <a:off x="1221525" y="3221120"/>
            <a:ext cx="8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Enabled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7320777-5FF5-42D1-AFEB-7161A6893C57}"/>
              </a:ext>
            </a:extLst>
          </p:cNvPr>
          <p:cNvGrpSpPr/>
          <p:nvPr/>
        </p:nvGrpSpPr>
        <p:grpSpPr>
          <a:xfrm>
            <a:off x="809244" y="2160272"/>
            <a:ext cx="7287895" cy="2025871"/>
            <a:chOff x="1237403" y="2894002"/>
            <a:chExt cx="9717193" cy="2701161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A455E9C6-EB7C-4809-8CCC-BFA5321AD464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73" name="Oval 72">
                <a:extLst>
                  <a:ext uri="{FF2B5EF4-FFF2-40B4-BE49-F238E27FC236}">
                    <a16:creationId xmlns="" xmlns:a16="http://schemas.microsoft.com/office/drawing/2014/main" id="{84EC4308-F84E-4150-8302-EF84E2ABBF7C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="" xmlns:a16="http://schemas.microsoft.com/office/drawing/2014/main" id="{1F9BDDCA-088D-4C3D-ADB7-1D34B85E7B52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="" xmlns:a16="http://schemas.microsoft.com/office/drawing/2014/main" id="{E3D31AF0-8D38-442A-B746-A279DE72338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="" xmlns:a16="http://schemas.microsoft.com/office/drawing/2014/main" id="{B87480CD-46DB-4D84-A62F-BCD33BE608CB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="" xmlns:a16="http://schemas.microsoft.com/office/drawing/2014/main" id="{843C8695-0D69-4692-810A-C34EB2FA165B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="" xmlns:a16="http://schemas.microsoft.com/office/drawing/2014/main" id="{A0552A99-276E-4B1F-A614-D103A8F03DA8}"/>
                  </a:ext>
                </a:extLst>
              </p:cNvPr>
              <p:cNvCxnSpPr>
                <a:cxnSpLocks/>
                <a:stCxn id="74" idx="6"/>
                <a:endCxn id="75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="" xmlns:a16="http://schemas.microsoft.com/office/drawing/2014/main" id="{2AC72BCB-0B4E-4540-814C-298C3023E086}"/>
                  </a:ext>
                </a:extLst>
              </p:cNvPr>
              <p:cNvCxnSpPr>
                <a:cxnSpLocks/>
                <a:stCxn id="75" idx="6"/>
                <a:endCxn id="80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Hexagon 79">
                <a:extLst>
                  <a:ext uri="{FF2B5EF4-FFF2-40B4-BE49-F238E27FC236}">
                    <a16:creationId xmlns="" xmlns:a16="http://schemas.microsoft.com/office/drawing/2014/main" id="{4B93142C-DBC4-4558-899B-8BF16CEC8B17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="" xmlns:a16="http://schemas.microsoft.com/office/drawing/2014/main" id="{F99233CF-B97E-417D-9C66-98A882F16298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="" xmlns:a16="http://schemas.microsoft.com/office/drawing/2014/main" id="{429537B9-DDF5-4379-BD4D-A21507D2B4A4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="" xmlns:a16="http://schemas.microsoft.com/office/drawing/2014/main" id="{388C3B2F-9D69-4516-BD68-5052DDE68B2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82" name="Oval 81">
                <a:extLst>
                  <a:ext uri="{FF2B5EF4-FFF2-40B4-BE49-F238E27FC236}">
                    <a16:creationId xmlns="" xmlns:a16="http://schemas.microsoft.com/office/drawing/2014/main" id="{DD974F5F-5B4E-482D-9CA8-5D05272EC6C8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="" xmlns:a16="http://schemas.microsoft.com/office/drawing/2014/main" id="{439516CE-F456-41EB-BC1C-4BF688BF7B9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="" xmlns:a16="http://schemas.microsoft.com/office/drawing/2014/main" id="{F20046CF-6CF7-4BB2-B635-228DA32CA43C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="" xmlns:a16="http://schemas.microsoft.com/office/drawing/2014/main" id="{A484C178-59E3-4A98-AE4C-D56E1EFA983E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="" xmlns:a16="http://schemas.microsoft.com/office/drawing/2014/main" id="{5B7ACF7D-A636-478D-A168-CEFEE865F865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="" xmlns:a16="http://schemas.microsoft.com/office/drawing/2014/main" id="{B51CA618-EBC8-4DA1-BB31-D0EB4A07EF7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="" xmlns:a16="http://schemas.microsoft.com/office/drawing/2014/main" id="{99E8C04E-910B-4A78-AF99-81F9323CA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="" xmlns:a16="http://schemas.microsoft.com/office/drawing/2014/main" id="{1C92BB64-844F-44C1-AFFE-C2A8DC990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="" xmlns:a16="http://schemas.microsoft.com/office/drawing/2014/main" id="{9F1D52E8-6692-4A1A-8B18-968DCC191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="" xmlns:a16="http://schemas.microsoft.com/office/drawing/2014/main" id="{303D4220-C7FA-4D22-8F4D-8200BC7B9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="" xmlns:a16="http://schemas.microsoft.com/office/drawing/2014/main" id="{B47E01D6-18D2-4811-80F5-FD6F87FA2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86AD947A-272C-4564-AEA0-AF84F0ACE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C7CAACF4-BA4E-4FB2-B628-EBF4C9F46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Hexagon 107">
                <a:extLst>
                  <a:ext uri="{FF2B5EF4-FFF2-40B4-BE49-F238E27FC236}">
                    <a16:creationId xmlns="" xmlns:a16="http://schemas.microsoft.com/office/drawing/2014/main" id="{95154E34-7D88-44FC-9C3F-15BF5A4E963D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2E509D91-18D3-49A0-B43E-4320B7736181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E6A34E66-8FE1-450A-8CAE-AAFC228E9A48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863C6E32-232C-460C-B690-103EEE498CFB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266EFB0-E05C-4044-982D-28356F04FB85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2B3EDFA-0B52-4E62-87B5-BB642A3F3DB9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0E115BF9-E928-494E-8BE2-10A11202F173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46559A3E-1776-43B5-BF66-C1706E3D3031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C121AA3F-04F7-4820-A56B-1BCC147E6E4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0BF06582-D0E5-4FAF-AB87-35670D231C74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4462F89C-B042-4BDE-994E-3A3F8AC4A964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8D3143A0-7150-4C4B-BBD2-83759DFD4CCF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089AEA45-7DDE-43EB-BF1C-E04EB2097DB9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6E6F4E28-4622-4FB5-9BB6-63501F1B5E38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724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1"/>
            <a:ext cx="8229600" cy="3394472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P</a:t>
            </a:r>
            <a:r>
              <a:rPr lang="en-US" altLang="zh-CN" dirty="0"/>
              <a:t>P</a:t>
            </a:r>
            <a:r>
              <a:rPr lang="en-US" dirty="0"/>
              <a:t>LEC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489B67A-C1FA-45BB-BE72-8EC3777BC3A8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79981AFD-8DA3-4C2E-8114-13F435FB8C91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DC13D4A9-F12E-4723-A37F-3D28F1B80662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73" name="Hexagon 72">
              <a:extLst>
                <a:ext uri="{FF2B5EF4-FFF2-40B4-BE49-F238E27FC236}">
                  <a16:creationId xmlns="" xmlns:a16="http://schemas.microsoft.com/office/drawing/2014/main" id="{B9F5AB75-AD0B-45C6-B856-836CE3145B2D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24C8083-C453-4A10-B94A-9EFCFAF45358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A4C0109E-8148-4AD3-A5B2-2D29F6E32B0B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C343403A-D8F5-4296-9C6B-EDE973F9DFD5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CD162AD7-7E1C-4EFF-98ED-3547E50C9715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759F880B-A2EF-4EB1-B32D-D48D4B613E37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67A9A36F-AAFA-4631-B899-826DAE85029C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7FC9163B-5863-41E7-A641-14C5EBD66A14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82F8ADE8-E804-46DD-9210-E1E86DE51669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C9614BCF-C90A-4B5D-9D0F-431A58731580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14A126AB-1231-40FC-AEB9-999B8C698E4D}"/>
              </a:ext>
            </a:extLst>
          </p:cNvPr>
          <p:cNvGrpSpPr/>
          <p:nvPr/>
        </p:nvGrpSpPr>
        <p:grpSpPr>
          <a:xfrm>
            <a:off x="810000" y="2160002"/>
            <a:ext cx="7287895" cy="2025871"/>
            <a:chOff x="1237403" y="2894002"/>
            <a:chExt cx="9717193" cy="2701161"/>
          </a:xfrm>
        </p:grpSpPr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0F682FAE-5FCC-45A0-9B2A-D32959E83F2C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50" name="Oval 149">
                <a:extLst>
                  <a:ext uri="{FF2B5EF4-FFF2-40B4-BE49-F238E27FC236}">
                    <a16:creationId xmlns="" xmlns:a16="http://schemas.microsoft.com/office/drawing/2014/main" id="{C8B781E0-CBCF-44E1-B5EA-10F131844547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="" xmlns:a16="http://schemas.microsoft.com/office/drawing/2014/main" id="{F410EDCD-B69A-4FC7-BFF9-1037B4256924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="" xmlns:a16="http://schemas.microsoft.com/office/drawing/2014/main" id="{51BB7222-7171-437B-9C6E-A9C861365ED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="" xmlns:a16="http://schemas.microsoft.com/office/drawing/2014/main" id="{811181AB-AE28-4B25-861A-0B7BA9392F4B}"/>
                  </a:ext>
                </a:extLst>
              </p:cNvPr>
              <p:cNvCxnSpPr>
                <a:cxnSpLocks/>
                <a:endCxn id="15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="" xmlns:a16="http://schemas.microsoft.com/office/drawing/2014/main" id="{DBB2023D-CA07-4E9E-9F08-75DAC8B66B03}"/>
                  </a:ext>
                </a:extLst>
              </p:cNvPr>
              <p:cNvCxnSpPr>
                <a:stCxn id="150" idx="6"/>
                <a:endCxn id="15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="" xmlns:a16="http://schemas.microsoft.com/office/drawing/2014/main" id="{C81234D6-23E4-4D64-8FE2-E46659545D99}"/>
                  </a:ext>
                </a:extLst>
              </p:cNvPr>
              <p:cNvCxnSpPr>
                <a:cxnSpLocks/>
                <a:stCxn id="151" idx="6"/>
                <a:endCxn id="15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="" xmlns:a16="http://schemas.microsoft.com/office/drawing/2014/main" id="{3CCEA02B-B19F-4845-B727-1438944B4369}"/>
                  </a:ext>
                </a:extLst>
              </p:cNvPr>
              <p:cNvCxnSpPr>
                <a:cxnSpLocks/>
                <a:stCxn id="152" idx="6"/>
                <a:endCxn id="15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Hexagon 156">
                <a:extLst>
                  <a:ext uri="{FF2B5EF4-FFF2-40B4-BE49-F238E27FC236}">
                    <a16:creationId xmlns="" xmlns:a16="http://schemas.microsoft.com/office/drawing/2014/main" id="{69521E30-0F64-4E54-9B01-75EFD5F4CA6F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="" xmlns:a16="http://schemas.microsoft.com/office/drawing/2014/main" id="{40F329A0-5841-4E72-9F34-6F15E1DF234F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="" xmlns:a16="http://schemas.microsoft.com/office/drawing/2014/main" id="{6275CD02-F39F-4A4A-A86C-7DBCA67003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="" xmlns:a16="http://schemas.microsoft.com/office/drawing/2014/main" id="{B5290817-E4B0-4588-8F4C-8DE24156DA9B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59" name="Oval 158">
                <a:extLst>
                  <a:ext uri="{FF2B5EF4-FFF2-40B4-BE49-F238E27FC236}">
                    <a16:creationId xmlns="" xmlns:a16="http://schemas.microsoft.com/office/drawing/2014/main" id="{144F2EF3-0560-4E6B-A149-0A5F04816662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="" xmlns:a16="http://schemas.microsoft.com/office/drawing/2014/main" id="{867FEA7E-6AC6-428A-82E2-F56DA311771F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="" xmlns:a16="http://schemas.microsoft.com/office/drawing/2014/main" id="{490A14E1-1AAF-4A61-B8A1-052325C3922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="" xmlns:a16="http://schemas.microsoft.com/office/drawing/2014/main" id="{C81BC9E8-1AC7-498A-8BC9-9F4B95055E4E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="" xmlns:a16="http://schemas.microsoft.com/office/drawing/2014/main" id="{05584ED1-E628-4FF0-817F-7C240AEAA1B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="" xmlns:a16="http://schemas.microsoft.com/office/drawing/2014/main" id="{545171D5-8643-4153-BEBC-0D1087FE2D9B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="" xmlns:a16="http://schemas.microsoft.com/office/drawing/2014/main" id="{6F2B0EF3-304B-42C9-A587-7C492C9B2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="" xmlns:a16="http://schemas.microsoft.com/office/drawing/2014/main" id="{A12C6A5E-E642-4C88-B68B-C2BFB0983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="" xmlns:a16="http://schemas.microsoft.com/office/drawing/2014/main" id="{9B1FEC06-4928-452E-90AC-4D1F41E33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="" xmlns:a16="http://schemas.microsoft.com/office/drawing/2014/main" id="{1B6A13AC-1225-478F-94B5-C49EF0CA8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="" xmlns:a16="http://schemas.microsoft.com/office/drawing/2014/main" id="{7A4079A6-1D51-40F8-84EC-75B97BA84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="" xmlns:a16="http://schemas.microsoft.com/office/drawing/2014/main" id="{E96F9D91-B9FF-4CA3-ABCF-C330ECFAF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="" xmlns:a16="http://schemas.microsoft.com/office/drawing/2014/main" id="{638795B6-73DC-4330-BD71-32C17DF55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Hexagon 171">
                <a:extLst>
                  <a:ext uri="{FF2B5EF4-FFF2-40B4-BE49-F238E27FC236}">
                    <a16:creationId xmlns="" xmlns:a16="http://schemas.microsoft.com/office/drawing/2014/main" id="{118F4BF8-F641-44B0-9E7A-4622AE04E3D1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="" xmlns:a16="http://schemas.microsoft.com/office/drawing/2014/main" id="{393BC60F-7D5E-4659-BCC2-CD83274C85FC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="" xmlns:a16="http://schemas.microsoft.com/office/drawing/2014/main" id="{EB549A15-F5FE-49CE-8DB8-E8E2FEE71E42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="" xmlns:a16="http://schemas.microsoft.com/office/drawing/2014/main" id="{EA62CFA2-91A6-438D-81BA-4C18ACFC1CD0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="" xmlns:a16="http://schemas.microsoft.com/office/drawing/2014/main" id="{0A14D62F-1B50-4F11-9558-DFA2B41EBFA3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="" xmlns:a16="http://schemas.microsoft.com/office/drawing/2014/main" id="{933CD8A4-C0E5-4B2B-B6B1-CF0021640FFB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="" xmlns:a16="http://schemas.microsoft.com/office/drawing/2014/main" id="{E1A27471-FC48-430F-A329-2545547E9A27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="" xmlns:a16="http://schemas.microsoft.com/office/drawing/2014/main" id="{368E86CD-C77B-45AF-9490-24F6178DEA08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="" xmlns:a16="http://schemas.microsoft.com/office/drawing/2014/main" id="{42B59C21-A706-4B77-8224-CAE0610015AB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="" xmlns:a16="http://schemas.microsoft.com/office/drawing/2014/main" id="{E03FB383-0EBE-4C07-A9EB-488DDE1D1E54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="" xmlns:a16="http://schemas.microsoft.com/office/drawing/2014/main" id="{980DF0D6-F3B0-42E3-8FC4-E4B13CF03D88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="" xmlns:a16="http://schemas.microsoft.com/office/drawing/2014/main" id="{A6C26981-CC05-4D32-BE71-44295E5FBC57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="" xmlns:a16="http://schemas.microsoft.com/office/drawing/2014/main" id="{9BD0A7CE-3DA3-43A8-B7D7-B791A2E49973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="" xmlns:a16="http://schemas.microsoft.com/office/drawing/2014/main" id="{7EFE7B73-2DB8-431B-A1E4-7E94187469EF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2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1"/>
            <a:ext cx="8229600" cy="3394472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P</a:t>
            </a:r>
            <a:r>
              <a:rPr lang="en-US" altLang="zh-CN" dirty="0"/>
              <a:t>P</a:t>
            </a:r>
            <a:r>
              <a:rPr lang="en-US" dirty="0"/>
              <a:t>LEC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F584D4BE-BC93-426A-9320-9E902DDA9370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D589197C-845C-4AC2-BE8F-055071A1F232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EB84ECDD-F19D-4F66-BCD1-FEE83D45B95D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="" xmlns:a16="http://schemas.microsoft.com/office/drawing/2014/main" id="{A8F85EBB-6124-4009-8FD8-225C03F21E22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8B82ECAD-46F9-4AD8-B37C-5C6F5084AFA8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61DD74E2-19C4-4D35-86DD-86E9BEAD46DA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9A6FBEFF-3DAE-4CA7-9714-F97DDBCFD01C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A46CB8C1-298F-41D4-8A28-BEEC27504984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18619FD-62EE-4BB4-9244-973885D53139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889ADED0-3F70-4D1E-AE45-C670B303BA98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E6D83A8F-87E6-4F4A-A725-A6167C41FBC8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0A52C20B-C2CE-43D2-BA26-9DD90681FD3F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2B5FE87E-6FB5-4883-B04A-E9C356783006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870B62E-0A61-48F9-B45B-682C1AD1D373}"/>
              </a:ext>
            </a:extLst>
          </p:cNvPr>
          <p:cNvGrpSpPr/>
          <p:nvPr/>
        </p:nvGrpSpPr>
        <p:grpSpPr>
          <a:xfrm>
            <a:off x="809244" y="2160272"/>
            <a:ext cx="7287895" cy="2025871"/>
            <a:chOff x="1237403" y="2894002"/>
            <a:chExt cx="9717193" cy="2701161"/>
          </a:xfrm>
        </p:grpSpPr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A1393012-8AFD-4909-AA4C-6B37DA27FDF1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110" name="Oval 109">
                <a:extLst>
                  <a:ext uri="{FF2B5EF4-FFF2-40B4-BE49-F238E27FC236}">
                    <a16:creationId xmlns="" xmlns:a16="http://schemas.microsoft.com/office/drawing/2014/main" id="{CD942EB0-D297-4DDB-89A0-9C82B2785EB1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="" xmlns:a16="http://schemas.microsoft.com/office/drawing/2014/main" id="{5D5DD1BF-AB37-4287-8A9F-72FE158A6D88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="" xmlns:a16="http://schemas.microsoft.com/office/drawing/2014/main" id="{EADA8968-0FCD-4627-AECD-83C7C727D768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="" xmlns:a16="http://schemas.microsoft.com/office/drawing/2014/main" id="{6477014D-F2C9-49AA-9976-21AA4E714867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="" xmlns:a16="http://schemas.microsoft.com/office/drawing/2014/main" id="{D00915CD-6533-449B-BA99-34F992FED9C4}"/>
                  </a:ext>
                </a:extLst>
              </p:cNvPr>
              <p:cNvCxnSpPr>
                <a:stCxn id="110" idx="6"/>
                <a:endCxn id="111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="" xmlns:a16="http://schemas.microsoft.com/office/drawing/2014/main" id="{F4BD77B8-E4F1-400D-A4AA-07F12DD62D45}"/>
                  </a:ext>
                </a:extLst>
              </p:cNvPr>
              <p:cNvCxnSpPr>
                <a:cxnSpLocks/>
                <a:stCxn id="111" idx="6"/>
                <a:endCxn id="112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="" xmlns:a16="http://schemas.microsoft.com/office/drawing/2014/main" id="{54E338DC-8B16-45FA-A8DE-3BF175526A61}"/>
                  </a:ext>
                </a:extLst>
              </p:cNvPr>
              <p:cNvCxnSpPr>
                <a:cxnSpLocks/>
                <a:stCxn id="112" idx="6"/>
                <a:endCxn id="117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Hexagon 116">
                <a:extLst>
                  <a:ext uri="{FF2B5EF4-FFF2-40B4-BE49-F238E27FC236}">
                    <a16:creationId xmlns="" xmlns:a16="http://schemas.microsoft.com/office/drawing/2014/main" id="{A4678008-8B98-45CA-8F3E-C1A079768BC5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="" xmlns:a16="http://schemas.microsoft.com/office/drawing/2014/main" id="{802C46C9-15FC-4F8A-AF4C-11380800C7D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="" xmlns:a16="http://schemas.microsoft.com/office/drawing/2014/main" id="{699AA74E-16BE-4A61-BE30-DE3445B4581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="" xmlns:a16="http://schemas.microsoft.com/office/drawing/2014/main" id="{0B509B8C-6033-473D-B31E-4C81F2FD2DE9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19" name="Oval 118">
                <a:extLst>
                  <a:ext uri="{FF2B5EF4-FFF2-40B4-BE49-F238E27FC236}">
                    <a16:creationId xmlns="" xmlns:a16="http://schemas.microsoft.com/office/drawing/2014/main" id="{9D32FE95-D5B7-4625-9042-A60763793B0A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="" xmlns:a16="http://schemas.microsoft.com/office/drawing/2014/main" id="{DB7C19DD-604F-4450-A238-3A93FE514C23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="" xmlns:a16="http://schemas.microsoft.com/office/drawing/2014/main" id="{16A7DF39-0929-405D-980A-7AD55664237F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="" xmlns:a16="http://schemas.microsoft.com/office/drawing/2014/main" id="{73B94197-7CC5-4025-A055-549301A488E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="" xmlns:a16="http://schemas.microsoft.com/office/drawing/2014/main" id="{A4235500-7A1F-43BC-9766-D184A7669AD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="" xmlns:a16="http://schemas.microsoft.com/office/drawing/2014/main" id="{31FB1DA2-03B0-4900-8920-D7E99D2F3B88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="" xmlns:a16="http://schemas.microsoft.com/office/drawing/2014/main" id="{01C2D7CE-B68F-4191-BE5D-22643EE8B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="" xmlns:a16="http://schemas.microsoft.com/office/drawing/2014/main" id="{3E1E01A8-FD9C-4452-B227-52082814E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="" xmlns:a16="http://schemas.microsoft.com/office/drawing/2014/main" id="{0FECFE6F-C478-4950-BA31-A2A6AA89E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="" xmlns:a16="http://schemas.microsoft.com/office/drawing/2014/main" id="{DE47EB5D-3230-49A7-898A-CFA5DCD21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="" xmlns:a16="http://schemas.microsoft.com/office/drawing/2014/main" id="{B06C093E-A459-4BE5-A3FE-EC6DABF8F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="" xmlns:a16="http://schemas.microsoft.com/office/drawing/2014/main" id="{9017DF90-7F5F-42F0-A13C-CECAAB4F7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="" xmlns:a16="http://schemas.microsoft.com/office/drawing/2014/main" id="{ACB2D5A0-68C4-4687-9367-59B69D61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Hexagon 144">
                <a:extLst>
                  <a:ext uri="{FF2B5EF4-FFF2-40B4-BE49-F238E27FC236}">
                    <a16:creationId xmlns="" xmlns:a16="http://schemas.microsoft.com/office/drawing/2014/main" id="{F0BB209B-03A9-46EE-9EFA-DB5998EC877C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E2BEA949-4A58-47D1-8458-60FF95A89353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B3CA5AEB-6050-43D6-9DDC-44D4FC7227DE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C9C74914-1F67-445F-9756-CD8A669F7D1C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D416A9F5-1AA5-4CE4-A2E5-5D81E175D636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9F8BC68-8641-44DC-93D7-6DD5E3C0FA69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7D9A525F-C904-4450-B6B8-EB2DAE211CE3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01F83807-A056-4547-8F1A-9C3ABC2A11F0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6FD9F59E-8E17-428C-B0FF-A732813EC8D6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B523B718-7B95-4799-8D25-0925D3C30A07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1D04A9F8-06FB-498F-AD2C-09C025A7CD57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2677F335-83F6-458C-92B3-9AE8CDC2C1F2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54B0483A-50EA-4776-ABA5-942AE9D12A05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F95D540C-B557-4FBD-B177-357C804643C3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84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1"/>
            <a:ext cx="8229600" cy="3394472"/>
          </a:xfrm>
        </p:spPr>
        <p:txBody>
          <a:bodyPr/>
          <a:lstStyle/>
          <a:p>
            <a:r>
              <a:rPr lang="en-US" dirty="0"/>
              <a:t>APPL</a:t>
            </a:r>
            <a:r>
              <a:rPr lang="en-US" b="1" dirty="0"/>
              <a:t>E</a:t>
            </a:r>
            <a:r>
              <a:rPr lang="en-US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82DEF76-BE0C-4BDE-8367-25FC33A4855A}"/>
              </a:ext>
            </a:extLst>
          </p:cNvPr>
          <p:cNvSpPr txBox="1"/>
          <p:nvPr/>
        </p:nvSpPr>
        <p:spPr>
          <a:xfrm>
            <a:off x="5446249" y="1814231"/>
            <a:ext cx="2412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Report generated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4F7C4DEA-7E94-4DD7-99C1-DA012A927B95}"/>
              </a:ext>
            </a:extLst>
          </p:cNvPr>
          <p:cNvCxnSpPr/>
          <p:nvPr/>
        </p:nvCxnSpPr>
        <p:spPr>
          <a:xfrm flipH="1">
            <a:off x="4440606" y="2081380"/>
            <a:ext cx="997769" cy="487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86679749-062C-4E0A-9DB6-E2B98328BE51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DD04ADD3-F61E-44F8-AEB9-A5C9D56F2CDF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77EE24F-A776-4A89-A1F3-B07A027A8B1F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="" xmlns:a16="http://schemas.microsoft.com/office/drawing/2014/main" id="{4C78C15C-3001-44A7-8213-48BFB197C39C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9223F8C-0F84-4D28-BD39-2FA50F66B649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D1A62A5-8352-47F5-995F-0400DB66F7A1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E1994BC-0518-41AB-A279-2EBDC6D2C564}"/>
                </a:ext>
              </a:extLst>
            </p:cNvPr>
            <p:cNvSpPr txBox="1"/>
            <p:nvPr/>
          </p:nvSpPr>
          <p:spPr>
            <a:xfrm>
              <a:off x="9833204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24714682-FE9C-4482-8275-09A9BA1A4EED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D19F3E2-655B-42BF-9BCE-A5A7DD80BBA7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9D819199-936C-4599-AE94-F8D0662E8859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A15D0825-B54A-438D-8FCF-044D7E2511AA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94A05BD9-35B0-4ED9-B612-358FC922AE66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A7537FEA-5B05-4924-B899-21921867B1A1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B5337928-6701-4501-A209-29F695110BB5}"/>
              </a:ext>
            </a:extLst>
          </p:cNvPr>
          <p:cNvGrpSpPr/>
          <p:nvPr/>
        </p:nvGrpSpPr>
        <p:grpSpPr>
          <a:xfrm>
            <a:off x="809244" y="2160272"/>
            <a:ext cx="7287895" cy="2025871"/>
            <a:chOff x="1237403" y="2894002"/>
            <a:chExt cx="9717193" cy="2701161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22216787-2B55-4225-AEA0-A336BD9FB429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88" name="Oval 87">
                <a:extLst>
                  <a:ext uri="{FF2B5EF4-FFF2-40B4-BE49-F238E27FC236}">
                    <a16:creationId xmlns="" xmlns:a16="http://schemas.microsoft.com/office/drawing/2014/main" id="{AF69317C-A7AA-4FD8-BC07-00F76F58765C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="" xmlns:a16="http://schemas.microsoft.com/office/drawing/2014/main" id="{77328923-1C4B-4299-BE74-EA4962382598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="" xmlns:a16="http://schemas.microsoft.com/office/drawing/2014/main" id="{91BE5CA0-37D0-4BB5-A244-51B192586084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="" xmlns:a16="http://schemas.microsoft.com/office/drawing/2014/main" id="{8EAA5C87-9821-48EA-A158-7A0363ED7119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="" xmlns:a16="http://schemas.microsoft.com/office/drawing/2014/main" id="{42C71E6E-F929-4A2F-B41B-5EFAE387A82C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="" xmlns:a16="http://schemas.microsoft.com/office/drawing/2014/main" id="{1F7CF9E3-4956-4E85-A229-7956B19DF0A1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="" xmlns:a16="http://schemas.microsoft.com/office/drawing/2014/main" id="{DFB656F3-2374-4E7E-94C3-A163A5269AB2}"/>
                  </a:ext>
                </a:extLst>
              </p:cNvPr>
              <p:cNvCxnSpPr>
                <a:cxnSpLocks/>
                <a:stCxn id="90" idx="6"/>
                <a:endCxn id="95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Hexagon 94">
                <a:extLst>
                  <a:ext uri="{FF2B5EF4-FFF2-40B4-BE49-F238E27FC236}">
                    <a16:creationId xmlns="" xmlns:a16="http://schemas.microsoft.com/office/drawing/2014/main" id="{33918E71-D0E1-42F5-B107-AE270ECAB070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D4C92250-77B0-49E0-8FD9-DF2C53134D8C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="" xmlns:a16="http://schemas.microsoft.com/office/drawing/2014/main" id="{5A6E927B-2A74-4DFA-A82D-F6DC2DFE4FE4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="" xmlns:a16="http://schemas.microsoft.com/office/drawing/2014/main" id="{365CB077-4BAE-48FE-8199-807CA58EF45D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97" name="Oval 96">
                <a:extLst>
                  <a:ext uri="{FF2B5EF4-FFF2-40B4-BE49-F238E27FC236}">
                    <a16:creationId xmlns="" xmlns:a16="http://schemas.microsoft.com/office/drawing/2014/main" id="{BAC71334-08EB-49BA-B403-785EF608BFD4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="" xmlns:a16="http://schemas.microsoft.com/office/drawing/2014/main" id="{C3826B07-B369-4E0B-AA60-3F15A95E3575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="" xmlns:a16="http://schemas.microsoft.com/office/drawing/2014/main" id="{B82DA73E-D8DD-48A2-B6C9-19312D3D62FD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="" xmlns:a16="http://schemas.microsoft.com/office/drawing/2014/main" id="{B55BA667-057E-4293-A686-152086DFB816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="" xmlns:a16="http://schemas.microsoft.com/office/drawing/2014/main" id="{A4B95F3C-A9DE-4081-8611-5CEAA67E9467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CA1626E3-E39F-414D-80FA-0B530D593A48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="" xmlns:a16="http://schemas.microsoft.com/office/drawing/2014/main" id="{53309010-3383-434F-B754-31A103321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="" xmlns:a16="http://schemas.microsoft.com/office/drawing/2014/main" id="{6FFE99A1-D976-457A-9F8B-D55F3548C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="" xmlns:a16="http://schemas.microsoft.com/office/drawing/2014/main" id="{D65EC5DC-51C1-4922-B4F5-D7ADABEE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3FBE4356-2701-4965-AAA1-6DFD102B0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9C492524-D3F2-4F3F-B143-383F59342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="" xmlns:a16="http://schemas.microsoft.com/office/drawing/2014/main" id="{2D6B4D5F-3D7A-457D-93BC-B16A1ECEA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="" xmlns:a16="http://schemas.microsoft.com/office/drawing/2014/main" id="{50092403-0A14-49A2-B56F-7D8F51894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="" xmlns:a16="http://schemas.microsoft.com/office/drawing/2014/main" id="{A374B48D-6349-4849-B334-A4BD6B90368F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4C8E865B-B139-43E2-AB2F-68FB301B8A13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8F2E3A91-580E-4ADE-97D6-7136DCFD2112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FAB9A6C1-6343-4B95-A61E-53FC5680452E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9360055D-B20D-4B1B-99A5-F977262AEF6D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71415F4A-7377-49AF-85CA-26B3CD0E7FB5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8DD7D1D7-84EF-4936-80C9-73FEE3DEA7EA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1F3027A3-A5E2-4B63-B560-3975E88D5E2C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144DD78C-D69B-4E9C-A233-998DF36AA8C6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FD951B0A-E99A-4AE8-B00F-E4A61C76D951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435D7467-2100-40A3-8681-A304CB70309C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85625F2B-AE4E-4466-BC44-5BDE644F73AC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="" xmlns:a16="http://schemas.microsoft.com/office/drawing/2014/main" id="{3241CFD1-B7EE-49D5-8F7F-AD8A7FEDC01E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D82EBCA6-9BC6-4233-9403-A8E0BBB3E374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5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0" y="1350001"/>
            <a:ext cx="8229600" cy="3394472"/>
          </a:xfrm>
        </p:spPr>
        <p:txBody>
          <a:bodyPr/>
          <a:lstStyle/>
          <a:p>
            <a:r>
              <a:rPr lang="en-US" dirty="0"/>
              <a:t>APPLE</a:t>
            </a:r>
            <a:r>
              <a:rPr lang="en-US" b="1" dirty="0"/>
              <a:t>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86679749-062C-4E0A-9DB6-E2B98328BE51}"/>
              </a:ext>
            </a:extLst>
          </p:cNvPr>
          <p:cNvGrpSpPr/>
          <p:nvPr/>
        </p:nvGrpSpPr>
        <p:grpSpPr>
          <a:xfrm>
            <a:off x="5659370" y="540000"/>
            <a:ext cx="3266147" cy="1063210"/>
            <a:chOff x="7327506" y="585592"/>
            <a:chExt cx="4354864" cy="1417613"/>
          </a:xfrm>
        </p:grpSpPr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DD04ADD3-F61E-44F8-AEB9-A5C9D56F2CDF}"/>
                </a:ext>
              </a:extLst>
            </p:cNvPr>
            <p:cNvSpPr/>
            <p:nvPr/>
          </p:nvSpPr>
          <p:spPr>
            <a:xfrm>
              <a:off x="7341677" y="1512146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77EE24F-A776-4A89-A1F3-B07A027A8B1F}"/>
                </a:ext>
              </a:extLst>
            </p:cNvPr>
            <p:cNvSpPr/>
            <p:nvPr/>
          </p:nvSpPr>
          <p:spPr>
            <a:xfrm>
              <a:off x="7341677" y="1018262"/>
              <a:ext cx="427068" cy="42706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0800">
              <a:solidFill>
                <a:schemeClr val="tx1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="" xmlns:a16="http://schemas.microsoft.com/office/drawing/2014/main" id="{4C78C15C-3001-44A7-8213-48BFB197C39C}"/>
                </a:ext>
              </a:extLst>
            </p:cNvPr>
            <p:cNvSpPr/>
            <p:nvPr/>
          </p:nvSpPr>
          <p:spPr>
            <a:xfrm>
              <a:off x="9370391" y="605700"/>
              <a:ext cx="495399" cy="427068"/>
            </a:xfrm>
            <a:prstGeom prst="hexago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9223F8C-0F84-4D28-BD39-2FA50F66B649}"/>
                </a:ext>
              </a:extLst>
            </p:cNvPr>
            <p:cNvSpPr txBox="1"/>
            <p:nvPr/>
          </p:nvSpPr>
          <p:spPr>
            <a:xfrm>
              <a:off x="7754972" y="1086877"/>
              <a:ext cx="16055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Starting state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D1A62A5-8352-47F5-995F-0400DB66F7A1}"/>
                </a:ext>
              </a:extLst>
            </p:cNvPr>
            <p:cNvSpPr txBox="1"/>
            <p:nvPr/>
          </p:nvSpPr>
          <p:spPr>
            <a:xfrm>
              <a:off x="7768745" y="1544021"/>
              <a:ext cx="7848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E1994BC-0518-41AB-A279-2EBDC6D2C564}"/>
                </a:ext>
              </a:extLst>
            </p:cNvPr>
            <p:cNvSpPr txBox="1"/>
            <p:nvPr/>
          </p:nvSpPr>
          <p:spPr>
            <a:xfrm>
              <a:off x="9831600" y="634568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Reporting state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24714682-FE9C-4482-8275-09A9BA1A4EED}"/>
                </a:ext>
              </a:extLst>
            </p:cNvPr>
            <p:cNvSpPr/>
            <p:nvPr/>
          </p:nvSpPr>
          <p:spPr>
            <a:xfrm>
              <a:off x="7327506" y="605557"/>
              <a:ext cx="41293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b="1" dirty="0"/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D19F3E2-655B-42BF-9BCE-A5A7DD80BBA7}"/>
                </a:ext>
              </a:extLst>
            </p:cNvPr>
            <p:cNvSpPr txBox="1"/>
            <p:nvPr/>
          </p:nvSpPr>
          <p:spPr>
            <a:xfrm>
              <a:off x="7703251" y="585592"/>
              <a:ext cx="1259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Match-set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9D819199-936C-4599-AE94-F8D0662E8859}"/>
                </a:ext>
              </a:extLst>
            </p:cNvPr>
            <p:cNvSpPr/>
            <p:nvPr/>
          </p:nvSpPr>
          <p:spPr>
            <a:xfrm>
              <a:off x="9404741" y="1084752"/>
              <a:ext cx="427068" cy="42706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A15D0825-B54A-438D-8FCF-044D7E2511AA}"/>
                </a:ext>
              </a:extLst>
            </p:cNvPr>
            <p:cNvSpPr txBox="1"/>
            <p:nvPr/>
          </p:nvSpPr>
          <p:spPr>
            <a:xfrm>
              <a:off x="9855922" y="1131987"/>
              <a:ext cx="16953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Enabled State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94A05BD9-35B0-4ED9-B612-358FC922AE66}"/>
                </a:ext>
              </a:extLst>
            </p:cNvPr>
            <p:cNvSpPr/>
            <p:nvPr/>
          </p:nvSpPr>
          <p:spPr>
            <a:xfrm>
              <a:off x="9404741" y="1563804"/>
              <a:ext cx="427068" cy="427068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A7537FEA-5B05-4924-B899-21921867B1A1}"/>
                </a:ext>
              </a:extLst>
            </p:cNvPr>
            <p:cNvSpPr/>
            <p:nvPr/>
          </p:nvSpPr>
          <p:spPr>
            <a:xfrm>
              <a:off x="9884442" y="1603096"/>
              <a:ext cx="179792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Activated State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1FDB773F-181D-46BF-A399-270F3CE4E71B}"/>
              </a:ext>
            </a:extLst>
          </p:cNvPr>
          <p:cNvGrpSpPr/>
          <p:nvPr/>
        </p:nvGrpSpPr>
        <p:grpSpPr>
          <a:xfrm>
            <a:off x="809244" y="2160272"/>
            <a:ext cx="7287895" cy="2025871"/>
            <a:chOff x="1237403" y="2894002"/>
            <a:chExt cx="9717193" cy="2701161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6CB08731-C1E4-42D1-9B7C-8DFEEF09A8DF}"/>
                </a:ext>
              </a:extLst>
            </p:cNvPr>
            <p:cNvGrpSpPr/>
            <p:nvPr/>
          </p:nvGrpSpPr>
          <p:grpSpPr>
            <a:xfrm>
              <a:off x="1237403" y="3224053"/>
              <a:ext cx="9717193" cy="1643297"/>
              <a:chOff x="961885" y="3648640"/>
              <a:chExt cx="9717193" cy="1643297"/>
            </a:xfrm>
          </p:grpSpPr>
          <p:sp>
            <p:nvSpPr>
              <p:cNvPr id="88" name="Oval 87">
                <a:extLst>
                  <a:ext uri="{FF2B5EF4-FFF2-40B4-BE49-F238E27FC236}">
                    <a16:creationId xmlns="" xmlns:a16="http://schemas.microsoft.com/office/drawing/2014/main" id="{067B9EA3-3EF8-4B54-B560-8DFDB19DED4D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="" xmlns:a16="http://schemas.microsoft.com/office/drawing/2014/main" id="{EF3992F3-C225-435D-8FD2-A3C7EF79259A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="" xmlns:a16="http://schemas.microsoft.com/office/drawing/2014/main" id="{1FDFED4F-67BA-4B99-A094-5A4C83D4F37F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="" xmlns:a16="http://schemas.microsoft.com/office/drawing/2014/main" id="{8C17F0DD-5477-4445-B37F-F1E55B67D593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="" xmlns:a16="http://schemas.microsoft.com/office/drawing/2014/main" id="{7E3C3F73-5B40-40A1-97A6-6A99E011BC7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="" xmlns:a16="http://schemas.microsoft.com/office/drawing/2014/main" id="{254FB457-38E7-4F2A-AB50-CC8CB320F699}"/>
                  </a:ext>
                </a:extLst>
              </p:cNvPr>
              <p:cNvCxnSpPr>
                <a:cxnSpLocks/>
                <a:stCxn id="89" idx="6"/>
                <a:endCxn id="90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="" xmlns:a16="http://schemas.microsoft.com/office/drawing/2014/main" id="{8AC14BD7-ECB7-4D1D-A47D-34F520EC3092}"/>
                  </a:ext>
                </a:extLst>
              </p:cNvPr>
              <p:cNvCxnSpPr>
                <a:cxnSpLocks/>
                <a:stCxn id="90" idx="6"/>
                <a:endCxn id="95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Hexagon 94">
                <a:extLst>
                  <a:ext uri="{FF2B5EF4-FFF2-40B4-BE49-F238E27FC236}">
                    <a16:creationId xmlns="" xmlns:a16="http://schemas.microsoft.com/office/drawing/2014/main" id="{A06C42EB-6673-4AEA-8EB0-C11AAE0E64DC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="" xmlns:a16="http://schemas.microsoft.com/office/drawing/2014/main" id="{3B5195B3-5368-4A75-B3E3-121D9213945E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="" xmlns:a16="http://schemas.microsoft.com/office/drawing/2014/main" id="{A94AC53F-BCD7-4A1D-8DDD-67AED8482A7F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="" xmlns:a16="http://schemas.microsoft.com/office/drawing/2014/main" id="{5E5806B9-9960-47D6-8F14-B6ED606A9E17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97" name="Oval 96">
                <a:extLst>
                  <a:ext uri="{FF2B5EF4-FFF2-40B4-BE49-F238E27FC236}">
                    <a16:creationId xmlns="" xmlns:a16="http://schemas.microsoft.com/office/drawing/2014/main" id="{EB3363F1-6653-4200-ACAB-56D55B197019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="" xmlns:a16="http://schemas.microsoft.com/office/drawing/2014/main" id="{C254A4C8-640E-49DB-BBBB-A96995157B1F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="" xmlns:a16="http://schemas.microsoft.com/office/drawing/2014/main" id="{62DD696E-2D7C-4C49-A983-FF19782F0F10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="" xmlns:a16="http://schemas.microsoft.com/office/drawing/2014/main" id="{57B4B101-351C-496C-BCBC-42878867B5F0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="" xmlns:a16="http://schemas.microsoft.com/office/drawing/2014/main" id="{9C6ECB37-9BE3-495A-93C3-D9A69F54BF74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344A677D-2E66-4FB3-981D-B072FC760921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="" xmlns:a16="http://schemas.microsoft.com/office/drawing/2014/main" id="{19610C20-08DD-4AFD-8AB7-BA110E800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="" xmlns:a16="http://schemas.microsoft.com/office/drawing/2014/main" id="{6EC7AB69-959F-4179-A88C-314B36749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="" xmlns:a16="http://schemas.microsoft.com/office/drawing/2014/main" id="{9BDA3F85-560A-4DC2-866D-3643DDCA7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70BCFD18-8825-4033-B14E-AAA009ABD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9B31752D-407A-4E0C-9FD6-8AEF8BCD9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="" xmlns:a16="http://schemas.microsoft.com/office/drawing/2014/main" id="{A428C43E-249C-46BD-A20D-5997EB13C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="" xmlns:a16="http://schemas.microsoft.com/office/drawing/2014/main" id="{6B75D345-59C3-4214-A172-DCD62B512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="" xmlns:a16="http://schemas.microsoft.com/office/drawing/2014/main" id="{8E60BB86-A065-4EE6-B2AB-926A419F1815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BF49FB84-D4EC-4FA8-B8BD-BA52132CAC96}"/>
                </a:ext>
              </a:extLst>
            </p:cNvPr>
            <p:cNvGrpSpPr/>
            <p:nvPr/>
          </p:nvGrpSpPr>
          <p:grpSpPr>
            <a:xfrm>
              <a:off x="1327705" y="2894002"/>
              <a:ext cx="9626891" cy="2701161"/>
              <a:chOff x="1327705" y="2894002"/>
              <a:chExt cx="9626891" cy="2701161"/>
            </a:xfrm>
          </p:grpSpPr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051A2672-E9C4-4982-B6DA-B9845FA28000}"/>
                  </a:ext>
                </a:extLst>
              </p:cNvPr>
              <p:cNvSpPr txBox="1"/>
              <p:nvPr/>
            </p:nvSpPr>
            <p:spPr>
              <a:xfrm>
                <a:off x="1327705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6552E3C3-226C-4FD7-BC36-C6307ED4D462}"/>
                  </a:ext>
                </a:extLst>
              </p:cNvPr>
              <p:cNvSpPr txBox="1"/>
              <p:nvPr/>
            </p:nvSpPr>
            <p:spPr>
              <a:xfrm>
                <a:off x="2227816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S1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169F1E1E-5B15-4BFF-86C5-1A3D4BCE45AA}"/>
                  </a:ext>
                </a:extLst>
              </p:cNvPr>
              <p:cNvSpPr txBox="1"/>
              <p:nvPr/>
            </p:nvSpPr>
            <p:spPr>
              <a:xfrm>
                <a:off x="3127929" y="291216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S2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CE95100B-93AD-4CCE-A3E3-41534D27495D}"/>
                  </a:ext>
                </a:extLst>
              </p:cNvPr>
              <p:cNvSpPr txBox="1"/>
              <p:nvPr/>
            </p:nvSpPr>
            <p:spPr>
              <a:xfrm>
                <a:off x="3998198" y="2915075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S3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F58C5B05-9EBF-4091-92FC-3B820C0E2CF2}"/>
                  </a:ext>
                </a:extLst>
              </p:cNvPr>
              <p:cNvSpPr txBox="1"/>
              <p:nvPr/>
            </p:nvSpPr>
            <p:spPr>
              <a:xfrm>
                <a:off x="5026858" y="2894002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46E9F4A6-9C73-4EC3-8F5E-24D32EAEF3F8}"/>
                  </a:ext>
                </a:extLst>
              </p:cNvPr>
              <p:cNvSpPr txBox="1"/>
              <p:nvPr/>
            </p:nvSpPr>
            <p:spPr>
              <a:xfrm>
                <a:off x="4937044" y="4910753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F8569279-F850-4BF7-894E-9B78105824C3}"/>
                  </a:ext>
                </a:extLst>
              </p:cNvPr>
              <p:cNvSpPr txBox="1"/>
              <p:nvPr/>
            </p:nvSpPr>
            <p:spPr>
              <a:xfrm>
                <a:off x="5829310" y="4912799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9918F048-EAB4-4183-AEEA-C9DFFDF4C1CF}"/>
                  </a:ext>
                </a:extLst>
              </p:cNvPr>
              <p:cNvSpPr txBox="1"/>
              <p:nvPr/>
            </p:nvSpPr>
            <p:spPr>
              <a:xfrm>
                <a:off x="6690399" y="4908277"/>
                <a:ext cx="5283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S7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8C7D1E75-AA93-4C5C-895E-D14442537CFD}"/>
                  </a:ext>
                </a:extLst>
              </p:cNvPr>
              <p:cNvSpPr txBox="1"/>
              <p:nvPr/>
            </p:nvSpPr>
            <p:spPr>
              <a:xfrm>
                <a:off x="7605605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S8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7843E0DC-89E6-423A-816A-5C1634E683FB}"/>
                  </a:ext>
                </a:extLst>
              </p:cNvPr>
              <p:cNvSpPr txBox="1"/>
              <p:nvPr/>
            </p:nvSpPr>
            <p:spPr>
              <a:xfrm>
                <a:off x="8492020" y="4918055"/>
                <a:ext cx="4745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S9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="" xmlns:a16="http://schemas.microsoft.com/office/drawing/2014/main" id="{C2AE966B-E43F-48E9-84FF-74A482C33D1C}"/>
                  </a:ext>
                </a:extLst>
              </p:cNvPr>
              <p:cNvSpPr txBox="1"/>
              <p:nvPr/>
            </p:nvSpPr>
            <p:spPr>
              <a:xfrm>
                <a:off x="9339191" y="4900072"/>
                <a:ext cx="60007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A7C2BAE6-3419-402F-B092-E47CDA04BDBA}"/>
                  </a:ext>
                </a:extLst>
              </p:cNvPr>
              <p:cNvSpPr txBox="1"/>
              <p:nvPr/>
            </p:nvSpPr>
            <p:spPr>
              <a:xfrm>
                <a:off x="10345859" y="4908278"/>
                <a:ext cx="60873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S11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5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749" y="1965331"/>
            <a:ext cx="8229600" cy="857250"/>
          </a:xfrm>
        </p:spPr>
        <p:txBody>
          <a:bodyPr/>
          <a:lstStyle/>
          <a:p>
            <a:r>
              <a:rPr lang="en-US" smtClean="0"/>
              <a:t>FSM Processing on 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081323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14" name="Oval 11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>
                <a:stCxn id="114" idx="6"/>
                <a:endCxn id="115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  <a:stCxn id="116" idx="6"/>
                <a:endCxn id="121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Hexagon 12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23" name="Oval 12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29" name="Straight Arrow Connector 12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Hexagon 13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APPLEC</a:t>
            </a:r>
          </a:p>
        </p:txBody>
      </p:sp>
    </p:spTree>
    <p:extLst>
      <p:ext uri="{BB962C8B-B14F-4D97-AF65-F5344CB8AC3E}">
        <p14:creationId xmlns:p14="http://schemas.microsoft.com/office/powerpoint/2010/main" val="12743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35779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APPLEC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16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830" y="17225"/>
            <a:ext cx="8931348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Research Group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8813" y="1045982"/>
            <a:ext cx="8739962" cy="3700466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Architecting </a:t>
            </a:r>
            <a:r>
              <a:rPr lang="en-US" b="1" dirty="0" smtClean="0">
                <a:solidFill>
                  <a:srgbClr val="00B050"/>
                </a:solidFill>
              </a:rPr>
              <a:t>general-purpose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B050"/>
                </a:solidFill>
              </a:rPr>
              <a:t>domain-specific</a:t>
            </a:r>
            <a:r>
              <a:rPr lang="en-US" dirty="0" smtClean="0"/>
              <a:t> accelerators	 for superior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Performance/Throughput</a:t>
            </a:r>
          </a:p>
          <a:p>
            <a:pPr lvl="2"/>
            <a:r>
              <a:rPr lang="en-US" dirty="0" smtClean="0"/>
              <a:t> Reliability and Security</a:t>
            </a:r>
          </a:p>
          <a:p>
            <a:pPr lvl="2"/>
            <a:r>
              <a:rPr lang="en-US" dirty="0" smtClean="0"/>
              <a:t> Energy Efficiency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Fairness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591" y="4524315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More details: http</a:t>
            </a:r>
            <a:r>
              <a:rPr lang="en-US" dirty="0">
                <a:hlinkClick r:id="rId3"/>
              </a:rPr>
              <a:t>://insight-archlab.github.io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68" y="168385"/>
            <a:ext cx="1369432" cy="106161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3" t="-148" r="11224" b="64448"/>
          <a:stretch/>
        </p:blipFill>
        <p:spPr>
          <a:xfrm>
            <a:off x="6271603" y="2391842"/>
            <a:ext cx="1065569" cy="115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60" y="2391277"/>
            <a:ext cx="1159898" cy="1196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21" y="3727526"/>
            <a:ext cx="1076446" cy="1169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35" y="3727526"/>
            <a:ext cx="1034823" cy="1196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04" y="3696251"/>
            <a:ext cx="985371" cy="1231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9" t="38449" r="42972" b="22067"/>
          <a:stretch/>
        </p:blipFill>
        <p:spPr>
          <a:xfrm>
            <a:off x="7647239" y="2391277"/>
            <a:ext cx="1075336" cy="11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52485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PPLEC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BD623A-78F5-4616-AE95-0FF2CC6BD11C}"/>
              </a:ext>
            </a:extLst>
          </p:cNvPr>
          <p:cNvSpPr txBox="1"/>
          <p:nvPr/>
        </p:nvSpPr>
        <p:spPr>
          <a:xfrm>
            <a:off x="848348" y="27562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‘A’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12770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arrow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PPLEC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BD623A-78F5-4616-AE95-0FF2CC6BD11C}"/>
              </a:ext>
            </a:extLst>
          </p:cNvPr>
          <p:cNvSpPr txBox="1"/>
          <p:nvPr/>
        </p:nvSpPr>
        <p:spPr>
          <a:xfrm>
            <a:off x="848348" y="27562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‘A’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3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62435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PPLEC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79577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arrow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prstClr val="black"/>
                </a:solidFill>
              </a:rPr>
              <a:t>PLEC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BD623A-78F5-4616-AE95-0FF2CC6BD11C}"/>
              </a:ext>
            </a:extLst>
          </p:cNvPr>
          <p:cNvSpPr txBox="1"/>
          <p:nvPr/>
        </p:nvSpPr>
        <p:spPr>
          <a:xfrm>
            <a:off x="848348" y="27562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‘P’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19200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</a:t>
            </a:r>
            <a:r>
              <a:rPr lang="en-US" dirty="0">
                <a:solidFill>
                  <a:prstClr val="black"/>
                </a:solidFill>
              </a:rPr>
              <a:t>PLEC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07003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arrow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prstClr val="black"/>
                </a:solidFill>
              </a:rPr>
              <a:t>LEC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BD623A-78F5-4616-AE95-0FF2CC6BD11C}"/>
              </a:ext>
            </a:extLst>
          </p:cNvPr>
          <p:cNvSpPr txBox="1"/>
          <p:nvPr/>
        </p:nvSpPr>
        <p:spPr>
          <a:xfrm>
            <a:off x="848348" y="27562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‘P’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2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008296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S0</a:t>
                      </a:r>
                      <a:endParaRPr 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</a:t>
            </a:r>
            <a:r>
              <a:rPr lang="en-US" dirty="0">
                <a:solidFill>
                  <a:prstClr val="black"/>
                </a:solidFill>
              </a:rPr>
              <a:t>LEC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6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9078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arrow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prstClr val="black"/>
                </a:solidFill>
              </a:rPr>
              <a:t>EC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6B4300B-73B6-4978-997B-0CDEAF7AE91C}"/>
              </a:ext>
            </a:extLst>
          </p:cNvPr>
          <p:cNvSpPr txBox="1"/>
          <p:nvPr/>
        </p:nvSpPr>
        <p:spPr>
          <a:xfrm>
            <a:off x="854760" y="2756216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‘L’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20EA71F9-4F49-401A-A65C-9560E96BD3B1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6374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Hexagon 181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Hexagon 196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66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44368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672848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249579" y="425418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APPL</a:t>
            </a:r>
            <a:r>
              <a:rPr lang="en-US" dirty="0">
                <a:solidFill>
                  <a:prstClr val="black"/>
                </a:solidFill>
              </a:rPr>
              <a:t>EC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84770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672848" y="4246677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arrow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249579" y="425418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547F032-637E-4AD0-8E63-77F683ADFDF6}"/>
              </a:ext>
            </a:extLst>
          </p:cNvPr>
          <p:cNvSpPr txBox="1"/>
          <p:nvPr/>
        </p:nvSpPr>
        <p:spPr>
          <a:xfrm>
            <a:off x="848348" y="27562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‘E’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rgbClr val="FF0000">
                  <a:alpha val="50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3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204" y="-24477"/>
            <a:ext cx="6237923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Accelerators? </a:t>
            </a:r>
            <a:endParaRPr lang="en-US" sz="3600" dirty="0"/>
          </a:p>
        </p:txBody>
      </p:sp>
      <p:pic>
        <p:nvPicPr>
          <p:cNvPr id="26" name="Content Placeholder 25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1" y="2961876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57" y="2961876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45" y="729049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46" y="729049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94" y="2985198"/>
            <a:ext cx="1570240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6" y="711361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ounded Rectangle 24"/>
          <p:cNvSpPr/>
          <p:nvPr/>
        </p:nvSpPr>
        <p:spPr>
          <a:xfrm>
            <a:off x="7319348" y="4054803"/>
            <a:ext cx="1607794" cy="839203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Parallelism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73683" y="4091288"/>
            <a:ext cx="2118071" cy="839203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7" name="Picture 2" descr="File:NASA Mars Rove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12" y="1941337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798" y="1941337"/>
            <a:ext cx="1336301" cy="8572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1382" y="1941337"/>
            <a:ext cx="1007096" cy="857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rcRect l="47275" t="29412" r="23405"/>
          <a:stretch>
            <a:fillRect/>
          </a:stretch>
        </p:blipFill>
        <p:spPr>
          <a:xfrm>
            <a:off x="201254" y="861062"/>
            <a:ext cx="1828800" cy="2514600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315554" y="3464447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</a:t>
            </a:r>
            <a:r>
              <a:rPr lang="en-US" sz="12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</a:t>
            </a:r>
            <a:r>
              <a:rPr lang="en-US" sz="1200" b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 Elements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5554" y="3921647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15554" y="4435997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5554" y="2835797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6626" y="1371610"/>
            <a:ext cx="1391265" cy="106227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5862" y="3212741"/>
            <a:ext cx="979037" cy="11089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73545" y="2433881"/>
            <a:ext cx="20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High Speed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747732" y="4326223"/>
            <a:ext cx="209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Energy Efficiency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8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  <p:bldP spid="31" grpId="0" animBg="1"/>
      <p:bldP spid="33" grpId="0" animBg="1"/>
      <p:bldP spid="36" grpId="0" animBg="1"/>
      <p:bldP spid="40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88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APPLE</a:t>
            </a:r>
            <a:r>
              <a:rPr lang="en-US" dirty="0">
                <a:solidFill>
                  <a:prstClr val="black"/>
                </a:solidFill>
              </a:rPr>
              <a:t>C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3" name="Oval 172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Hexagon 179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2" name="Oval 181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Hexagon 194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0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E22CEBC-C704-457D-8B47-94030EEE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98985"/>
              </p:ext>
            </p:extLst>
          </p:nvPr>
        </p:nvGraphicFramePr>
        <p:xfrm>
          <a:off x="2803479" y="1315312"/>
          <a:ext cx="4950552" cy="293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46">
                  <a:extLst>
                    <a:ext uri="{9D8B030D-6E8A-4147-A177-3AD203B41FA5}">
                      <a16:colId xmlns="" xmlns:a16="http://schemas.microsoft.com/office/drawing/2014/main" val="114155450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97969099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0765976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40781776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606438743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764747242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2182032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695084337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894365941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3415496478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2151981599"/>
                    </a:ext>
                  </a:extLst>
                </a:gridCol>
                <a:gridCol w="412546">
                  <a:extLst>
                    <a:ext uri="{9D8B030D-6E8A-4147-A177-3AD203B41FA5}">
                      <a16:colId xmlns="" xmlns:a16="http://schemas.microsoft.com/office/drawing/2014/main" val="116890087"/>
                    </a:ext>
                  </a:extLst>
                </a:gridCol>
              </a:tblGrid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S2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S3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S4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S5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S6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S7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S8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S9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S10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S11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4088505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438521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0627534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99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254441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6917835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3501863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4076216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841420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71952389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71356631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932222"/>
                  </a:ext>
                </a:extLst>
              </a:tr>
              <a:tr h="2258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5694" marR="55694" marT="27847" marB="2784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0213511"/>
                  </a:ext>
                </a:extLst>
              </a:tr>
            </a:tbl>
          </a:graphicData>
        </a:graphic>
      </p:graphicFrame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7514BB4F-6EDB-4D08-9FAD-9F549B7A05B6}"/>
              </a:ext>
            </a:extLst>
          </p:cNvPr>
          <p:cNvSpPr/>
          <p:nvPr/>
        </p:nvSpPr>
        <p:spPr>
          <a:xfrm rot="16200000">
            <a:off x="492599" y="2486514"/>
            <a:ext cx="2521059" cy="557380"/>
          </a:xfrm>
          <a:prstGeom prst="trapezoi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A504A0A-A06E-4E6D-8281-CCC385D313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63880" y="2765204"/>
            <a:ext cx="810559" cy="1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E684220-491D-422E-BF6E-2226268CB461}"/>
              </a:ext>
            </a:extLst>
          </p:cNvPr>
          <p:cNvCxnSpPr>
            <a:cxnSpLocks/>
          </p:cNvCxnSpPr>
          <p:nvPr/>
        </p:nvCxnSpPr>
        <p:spPr>
          <a:xfrm>
            <a:off x="2031814" y="1651209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F5F39DD-4EA7-4E26-AEB8-A5D00EB54CFD}"/>
              </a:ext>
            </a:extLst>
          </p:cNvPr>
          <p:cNvCxnSpPr>
            <a:cxnSpLocks/>
          </p:cNvCxnSpPr>
          <p:nvPr/>
        </p:nvCxnSpPr>
        <p:spPr>
          <a:xfrm>
            <a:off x="2031814" y="18934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CCA1F7C0-6B9E-496D-93F2-95A8F6247AA5}"/>
              </a:ext>
            </a:extLst>
          </p:cNvPr>
          <p:cNvCxnSpPr>
            <a:cxnSpLocks/>
          </p:cNvCxnSpPr>
          <p:nvPr/>
        </p:nvCxnSpPr>
        <p:spPr>
          <a:xfrm>
            <a:off x="2031814" y="212376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1980F32-8A3B-4897-8EE5-FD0D03C8941C}"/>
              </a:ext>
            </a:extLst>
          </p:cNvPr>
          <p:cNvCxnSpPr>
            <a:cxnSpLocks/>
          </p:cNvCxnSpPr>
          <p:nvPr/>
        </p:nvCxnSpPr>
        <p:spPr>
          <a:xfrm>
            <a:off x="2031814" y="233359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8DC7BB2-9717-42F7-BE3F-3CDD38F88BE2}"/>
              </a:ext>
            </a:extLst>
          </p:cNvPr>
          <p:cNvCxnSpPr>
            <a:cxnSpLocks/>
          </p:cNvCxnSpPr>
          <p:nvPr/>
        </p:nvCxnSpPr>
        <p:spPr>
          <a:xfrm>
            <a:off x="2031814" y="2563903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76DA0FEB-6901-4908-A449-DE6B39A41061}"/>
              </a:ext>
            </a:extLst>
          </p:cNvPr>
          <p:cNvCxnSpPr>
            <a:cxnSpLocks/>
          </p:cNvCxnSpPr>
          <p:nvPr/>
        </p:nvCxnSpPr>
        <p:spPr>
          <a:xfrm>
            <a:off x="2031814" y="2795914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2256E37-C93A-49BB-80EF-9B3505E69150}"/>
              </a:ext>
            </a:extLst>
          </p:cNvPr>
          <p:cNvCxnSpPr>
            <a:cxnSpLocks/>
          </p:cNvCxnSpPr>
          <p:nvPr/>
        </p:nvCxnSpPr>
        <p:spPr>
          <a:xfrm>
            <a:off x="2031814" y="3005750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67081A6-7D2A-4D7A-A261-FAF075BE3B47}"/>
              </a:ext>
            </a:extLst>
          </p:cNvPr>
          <p:cNvCxnSpPr>
            <a:cxnSpLocks/>
          </p:cNvCxnSpPr>
          <p:nvPr/>
        </p:nvCxnSpPr>
        <p:spPr>
          <a:xfrm>
            <a:off x="2031814" y="3236056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34D4B12-EFD1-4143-B58F-9D9CE5585295}"/>
              </a:ext>
            </a:extLst>
          </p:cNvPr>
          <p:cNvCxnSpPr>
            <a:cxnSpLocks/>
          </p:cNvCxnSpPr>
          <p:nvPr/>
        </p:nvCxnSpPr>
        <p:spPr>
          <a:xfrm>
            <a:off x="2031814" y="3468067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8BA3FDF6-3DF1-4C23-B2D1-3707D6D7819E}"/>
              </a:ext>
            </a:extLst>
          </p:cNvPr>
          <p:cNvCxnSpPr>
            <a:cxnSpLocks/>
          </p:cNvCxnSpPr>
          <p:nvPr/>
        </p:nvCxnSpPr>
        <p:spPr>
          <a:xfrm>
            <a:off x="2031814" y="3683021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7B4B5D7-C43B-4060-B340-874E19FFB3CE}"/>
              </a:ext>
            </a:extLst>
          </p:cNvPr>
          <p:cNvCxnSpPr>
            <a:cxnSpLocks/>
          </p:cNvCxnSpPr>
          <p:nvPr/>
        </p:nvCxnSpPr>
        <p:spPr>
          <a:xfrm>
            <a:off x="2031814" y="3915032"/>
            <a:ext cx="771665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1B4C43C-D9A6-4418-811A-0C03D7D0B3D9}"/>
              </a:ext>
            </a:extLst>
          </p:cNvPr>
          <p:cNvSpPr txBox="1"/>
          <p:nvPr/>
        </p:nvSpPr>
        <p:spPr>
          <a:xfrm>
            <a:off x="595591" y="2557454"/>
            <a:ext cx="857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Input Symbol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63DBC30-09B0-4621-B10A-699BA02CFABE}"/>
              </a:ext>
            </a:extLst>
          </p:cNvPr>
          <p:cNvSpPr txBox="1"/>
          <p:nvPr/>
        </p:nvSpPr>
        <p:spPr>
          <a:xfrm rot="16200000">
            <a:off x="1042207" y="2626704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8x256 Decoder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24493B-0C03-4242-8157-9F942CDA1EC9}"/>
              </a:ext>
            </a:extLst>
          </p:cNvPr>
          <p:cNvSpPr txBox="1"/>
          <p:nvPr/>
        </p:nvSpPr>
        <p:spPr>
          <a:xfrm>
            <a:off x="1785228" y="154582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‘A’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4B9905A-3610-4921-9295-0AF168C2EEA7}"/>
              </a:ext>
            </a:extLst>
          </p:cNvPr>
          <p:cNvSpPr txBox="1"/>
          <p:nvPr/>
        </p:nvSpPr>
        <p:spPr>
          <a:xfrm>
            <a:off x="1756820" y="2014957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‘C’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2D22A2-54B1-466C-BC00-404EAAE37086}"/>
              </a:ext>
            </a:extLst>
          </p:cNvPr>
          <p:cNvSpPr txBox="1"/>
          <p:nvPr/>
        </p:nvSpPr>
        <p:spPr>
          <a:xfrm>
            <a:off x="1756820" y="2455098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‘E’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117A2C-7EA1-4197-896C-88BFE73F22D0}"/>
              </a:ext>
            </a:extLst>
          </p:cNvPr>
          <p:cNvSpPr txBox="1"/>
          <p:nvPr/>
        </p:nvSpPr>
        <p:spPr>
          <a:xfrm>
            <a:off x="1756820" y="3133705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‘L’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3F01BA-F0E9-4770-9365-E5729106EC90}"/>
              </a:ext>
            </a:extLst>
          </p:cNvPr>
          <p:cNvSpPr txBox="1"/>
          <p:nvPr/>
        </p:nvSpPr>
        <p:spPr>
          <a:xfrm>
            <a:off x="1756820" y="358445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‘P’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C5A766-4231-4031-A60D-9F5370973F10}"/>
              </a:ext>
            </a:extLst>
          </p:cNvPr>
          <p:cNvSpPr txBox="1"/>
          <p:nvPr/>
        </p:nvSpPr>
        <p:spPr>
          <a:xfrm>
            <a:off x="1756820" y="1791674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‘B’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E529C3F-5806-4E0A-B477-7416252069C2}"/>
              </a:ext>
            </a:extLst>
          </p:cNvPr>
          <p:cNvSpPr txBox="1"/>
          <p:nvPr/>
        </p:nvSpPr>
        <p:spPr>
          <a:xfrm>
            <a:off x="1756820" y="2228393"/>
            <a:ext cx="369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‘D’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064942D-028B-49F2-93DE-3750F3592F1F}"/>
              </a:ext>
            </a:extLst>
          </p:cNvPr>
          <p:cNvSpPr txBox="1"/>
          <p:nvPr/>
        </p:nvSpPr>
        <p:spPr>
          <a:xfrm>
            <a:off x="2202274" y="4038928"/>
            <a:ext cx="620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State Bit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8A9108-D890-4332-98C1-98B8D1EB4F83}"/>
              </a:ext>
            </a:extLst>
          </p:cNvPr>
          <p:cNvSpPr txBox="1"/>
          <p:nvPr/>
        </p:nvSpPr>
        <p:spPr>
          <a:xfrm rot="16200000">
            <a:off x="1752421" y="277529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E291B37-97C2-41B0-950F-75D2AEA6CFFE}"/>
              </a:ext>
            </a:extLst>
          </p:cNvPr>
          <p:cNvSpPr txBox="1"/>
          <p:nvPr/>
        </p:nvSpPr>
        <p:spPr>
          <a:xfrm rot="16200000">
            <a:off x="1750949" y="3352650"/>
            <a:ext cx="268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1B05FBF-18AC-473C-A66F-0489A2D66E4A}"/>
              </a:ext>
            </a:extLst>
          </p:cNvPr>
          <p:cNvSpPr/>
          <p:nvPr/>
        </p:nvSpPr>
        <p:spPr>
          <a:xfrm>
            <a:off x="2800075" y="4524242"/>
            <a:ext cx="4950549" cy="3531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Routing Matrix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6F6FF456-52EE-48AD-A4B1-ADCCA2FD0CA7}"/>
              </a:ext>
            </a:extLst>
          </p:cNvPr>
          <p:cNvCxnSpPr>
            <a:cxnSpLocks/>
          </p:cNvCxnSpPr>
          <p:nvPr/>
        </p:nvCxnSpPr>
        <p:spPr>
          <a:xfrm flipH="1" flipV="1">
            <a:off x="3007913" y="4251602"/>
            <a:ext cx="2" cy="272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6FC6E87C-17DC-4880-938E-4F6C891A50BF}"/>
              </a:ext>
            </a:extLst>
          </p:cNvPr>
          <p:cNvCxnSpPr>
            <a:cxnSpLocks/>
          </p:cNvCxnSpPr>
          <p:nvPr/>
        </p:nvCxnSpPr>
        <p:spPr>
          <a:xfrm flipH="1" flipV="1">
            <a:off x="3413934" y="425160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3FEC396-FFD7-4457-B967-09CD0620F4E5}"/>
              </a:ext>
            </a:extLst>
          </p:cNvPr>
          <p:cNvCxnSpPr>
            <a:cxnSpLocks/>
          </p:cNvCxnSpPr>
          <p:nvPr/>
        </p:nvCxnSpPr>
        <p:spPr>
          <a:xfrm flipH="1" flipV="1">
            <a:off x="381995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77D4709-B72A-4C7E-842D-EC66DBFBD8F6}"/>
              </a:ext>
            </a:extLst>
          </p:cNvPr>
          <p:cNvCxnSpPr>
            <a:cxnSpLocks/>
          </p:cNvCxnSpPr>
          <p:nvPr/>
        </p:nvCxnSpPr>
        <p:spPr>
          <a:xfrm flipH="1" flipV="1">
            <a:off x="422597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0364FF-87A8-4D23-B365-5F098F97ADED}"/>
              </a:ext>
            </a:extLst>
          </p:cNvPr>
          <p:cNvCxnSpPr>
            <a:cxnSpLocks/>
          </p:cNvCxnSpPr>
          <p:nvPr/>
        </p:nvCxnSpPr>
        <p:spPr>
          <a:xfrm flipH="1" flipV="1">
            <a:off x="4667822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A9C75ED5-FD69-41BA-80DD-FDF1526917E1}"/>
              </a:ext>
            </a:extLst>
          </p:cNvPr>
          <p:cNvCxnSpPr>
            <a:cxnSpLocks/>
          </p:cNvCxnSpPr>
          <p:nvPr/>
        </p:nvCxnSpPr>
        <p:spPr>
          <a:xfrm flipH="1" flipV="1">
            <a:off x="5073843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69EF78E7-48FC-4FFB-94A4-5E0B6CAC304E}"/>
              </a:ext>
            </a:extLst>
          </p:cNvPr>
          <p:cNvCxnSpPr>
            <a:cxnSpLocks/>
          </p:cNvCxnSpPr>
          <p:nvPr/>
        </p:nvCxnSpPr>
        <p:spPr>
          <a:xfrm flipH="1" flipV="1">
            <a:off x="547986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35FDDA98-E95F-4D19-A9AD-5D58467168F0}"/>
              </a:ext>
            </a:extLst>
          </p:cNvPr>
          <p:cNvCxnSpPr>
            <a:cxnSpLocks/>
          </p:cNvCxnSpPr>
          <p:nvPr/>
        </p:nvCxnSpPr>
        <p:spPr>
          <a:xfrm flipH="1" flipV="1">
            <a:off x="5885884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73D3D84-6CF0-427D-9D69-8EAD681F7F47}"/>
              </a:ext>
            </a:extLst>
          </p:cNvPr>
          <p:cNvCxnSpPr>
            <a:cxnSpLocks/>
          </p:cNvCxnSpPr>
          <p:nvPr/>
        </p:nvCxnSpPr>
        <p:spPr>
          <a:xfrm flipH="1" flipV="1">
            <a:off x="6301957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6243838-FFD0-4FA9-B33D-93D66690EFCD}"/>
              </a:ext>
            </a:extLst>
          </p:cNvPr>
          <p:cNvCxnSpPr>
            <a:cxnSpLocks/>
          </p:cNvCxnSpPr>
          <p:nvPr/>
        </p:nvCxnSpPr>
        <p:spPr>
          <a:xfrm flipH="1" flipV="1">
            <a:off x="6743804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79618E-CC87-4681-917E-1A56A79C4080}"/>
              </a:ext>
            </a:extLst>
          </p:cNvPr>
          <p:cNvCxnSpPr>
            <a:cxnSpLocks/>
          </p:cNvCxnSpPr>
          <p:nvPr/>
        </p:nvCxnSpPr>
        <p:spPr>
          <a:xfrm flipH="1" flipV="1">
            <a:off x="7149825" y="4246677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3881081F-097C-44D8-A3A4-042A1CC2A4C4}"/>
              </a:ext>
            </a:extLst>
          </p:cNvPr>
          <p:cNvCxnSpPr>
            <a:cxnSpLocks/>
          </p:cNvCxnSpPr>
          <p:nvPr/>
        </p:nvCxnSpPr>
        <p:spPr>
          <a:xfrm flipH="1" flipV="1">
            <a:off x="7555846" y="4241752"/>
            <a:ext cx="2" cy="27264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D4B9442-4C51-40E4-AEA4-A52AAC499977}"/>
              </a:ext>
            </a:extLst>
          </p:cNvPr>
          <p:cNvSpPr/>
          <p:nvPr/>
        </p:nvSpPr>
        <p:spPr>
          <a:xfrm>
            <a:off x="5218765" y="224306"/>
            <a:ext cx="253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u="sng" dirty="0">
                <a:solidFill>
                  <a:prstClr val="black"/>
                </a:solidFill>
              </a:rPr>
              <a:t>Input Stream: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trike="sngStrike" dirty="0">
                <a:solidFill>
                  <a:prstClr val="black"/>
                </a:solidFill>
              </a:rPr>
              <a:t>APPLE</a:t>
            </a:r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BA6B3FC3-3852-4D13-BED0-5BF2E0316B6A}"/>
              </a:ext>
            </a:extLst>
          </p:cNvPr>
          <p:cNvSpPr txBox="1"/>
          <p:nvPr/>
        </p:nvSpPr>
        <p:spPr>
          <a:xfrm>
            <a:off x="845144" y="2756216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‘C’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1588125" y="162901"/>
            <a:ext cx="5914584" cy="1143937"/>
            <a:chOff x="1588125" y="162901"/>
            <a:chExt cx="5914584" cy="1143937"/>
          </a:xfrm>
        </p:grpSpPr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A8A87B98-4D7E-406F-8B6A-14C0C02DF92C}"/>
                </a:ext>
              </a:extLst>
            </p:cNvPr>
            <p:cNvGrpSpPr/>
            <p:nvPr/>
          </p:nvGrpSpPr>
          <p:grpSpPr>
            <a:xfrm>
              <a:off x="1641292" y="315600"/>
              <a:ext cx="5861417" cy="991238"/>
              <a:chOff x="961885" y="3648640"/>
              <a:chExt cx="9717193" cy="1643297"/>
            </a:xfrm>
          </p:grpSpPr>
          <p:sp>
            <p:nvSpPr>
              <p:cNvPr id="174" name="Oval 173">
                <a:extLst>
                  <a:ext uri="{FF2B5EF4-FFF2-40B4-BE49-F238E27FC236}">
                    <a16:creationId xmlns="" xmlns:a16="http://schemas.microsoft.com/office/drawing/2014/main" id="{87F8ED7D-DCCF-4457-B22F-5B7BBFA5AE8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="" xmlns:a16="http://schemas.microsoft.com/office/drawing/2014/main" id="{E2EEA5FD-2EF0-4EF4-BC87-9B987EDE5520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P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="" xmlns:a16="http://schemas.microsoft.com/office/drawing/2014/main" id="{7A898A14-626F-4A0C-852A-8E6568E24347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L</a:t>
                </a:r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="" xmlns:a16="http://schemas.microsoft.com/office/drawing/2014/main" id="{E2EF308F-B86B-47D8-ABE8-E0A1D1FA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="" xmlns:a16="http://schemas.microsoft.com/office/drawing/2014/main" id="{8D838722-2F37-4516-B59F-AE11C4E9E164}"/>
                  </a:ext>
                </a:extLst>
              </p:cNvPr>
              <p:cNvCxnSpPr/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="" xmlns:a16="http://schemas.microsoft.com/office/drawing/2014/main" id="{70A1DCA2-11A1-40D4-8AD9-A92E73C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="" xmlns:a16="http://schemas.microsoft.com/office/drawing/2014/main" id="{B6859B91-89A0-48E4-B582-72475BAA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Hexagon 180">
                <a:extLst>
                  <a:ext uri="{FF2B5EF4-FFF2-40B4-BE49-F238E27FC236}">
                    <a16:creationId xmlns="" xmlns:a16="http://schemas.microsoft.com/office/drawing/2014/main" id="{749B4A5B-173A-4FF8-88B5-DF9578C0FEC6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>
                    <a:solidFill>
                      <a:prstClr val="white"/>
                    </a:solidFill>
                  </a:rPr>
                  <a:t>E</a:t>
                </a: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="" xmlns:a16="http://schemas.microsoft.com/office/drawing/2014/main" id="{1B2E411C-BBC9-466B-92AA-9D3F32A38BFD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95A80074-0249-4D89-94E0-DF8002BC6738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="" xmlns:a16="http://schemas.microsoft.com/office/drawing/2014/main" id="{03AABF9A-F54E-43F4-B103-AC66612097B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prstClr val="black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83" name="Oval 182">
                <a:extLst>
                  <a:ext uri="{FF2B5EF4-FFF2-40B4-BE49-F238E27FC236}">
                    <a16:creationId xmlns="" xmlns:a16="http://schemas.microsoft.com/office/drawing/2014/main" id="{B36453CA-855C-4C63-900A-62327D3F05BC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D81FF674-3494-413F-B747-B04E7C4DD5FC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9E28D316-9888-4F08-A879-2E98DBE47D18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="" xmlns:a16="http://schemas.microsoft.com/office/drawing/2014/main" id="{D5212B65-B8D9-4867-8A1D-A05006106D17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T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="" xmlns:a16="http://schemas.microsoft.com/office/drawing/2014/main" id="{4B2657F4-CC75-4481-9D06-624ED3292B6B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I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BA2A0629-5091-4656-A6A2-CDB4D8FDA04D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O</a:t>
                </a:r>
              </a:p>
            </p:txBody>
          </p:sp>
          <p:cxnSp>
            <p:nvCxnSpPr>
              <p:cNvPr id="189" name="Straight Arrow Connector 188">
                <a:extLst>
                  <a:ext uri="{FF2B5EF4-FFF2-40B4-BE49-F238E27FC236}">
                    <a16:creationId xmlns="" xmlns:a16="http://schemas.microsoft.com/office/drawing/2014/main" id="{99261C8C-972E-4F52-B158-7CAE09791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0636" y="4240475"/>
                <a:ext cx="482096" cy="757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="" xmlns:a16="http://schemas.microsoft.com/office/drawing/2014/main" id="{50FEAD8D-C8F9-43CB-AF77-50A1D1D62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="" xmlns:a16="http://schemas.microsoft.com/office/drawing/2014/main" id="{63F37884-1BE8-4B25-B219-0E19D85CF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="" xmlns:a16="http://schemas.microsoft.com/office/drawing/2014/main" id="{36D39C0F-3E0B-473A-ACDD-86721EE2F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="" xmlns:a16="http://schemas.microsoft.com/office/drawing/2014/main" id="{081D7BF1-4394-49E9-B64E-196C62411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="" xmlns:a16="http://schemas.microsoft.com/office/drawing/2014/main" id="{D67D6BF7-745B-49B1-9DF6-5165FA52E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="" xmlns:a16="http://schemas.microsoft.com/office/drawing/2014/main" id="{749EE77D-F630-4361-9BAB-1EA87951C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Hexagon 195">
                <a:extLst>
                  <a:ext uri="{FF2B5EF4-FFF2-40B4-BE49-F238E27FC236}">
                    <a16:creationId xmlns="" xmlns:a16="http://schemas.microsoft.com/office/drawing/2014/main" id="{56EF49BB-90A6-4142-80E6-3B927D268E60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="" xmlns:a16="http://schemas.microsoft.com/office/drawing/2014/main" id="{BAD5F5F2-788B-4239-8D79-0B100A0A2A32}"/>
                </a:ext>
              </a:extLst>
            </p:cNvPr>
            <p:cNvSpPr txBox="1"/>
            <p:nvPr/>
          </p:nvSpPr>
          <p:spPr>
            <a:xfrm>
              <a:off x="1588125" y="162901"/>
              <a:ext cx="385440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442CB3BD-67A2-49B4-A6F5-1BE9F9FA0A85}"/>
                </a:ext>
              </a:extLst>
            </p:cNvPr>
            <p:cNvSpPr txBox="1"/>
            <p:nvPr/>
          </p:nvSpPr>
          <p:spPr>
            <a:xfrm>
              <a:off x="2171098" y="162901"/>
              <a:ext cx="34960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FC78307B-9134-471B-9A66-0560AB44CE13}"/>
                </a:ext>
              </a:extLst>
            </p:cNvPr>
            <p:cNvSpPr txBox="1"/>
            <p:nvPr/>
          </p:nvSpPr>
          <p:spPr>
            <a:xfrm>
              <a:off x="2701689" y="173125"/>
              <a:ext cx="36141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="" xmlns:a16="http://schemas.microsoft.com/office/drawing/2014/main" id="{6EFD2B62-3142-470D-865D-F4DD6CF54A24}"/>
                </a:ext>
              </a:extLst>
            </p:cNvPr>
            <p:cNvSpPr txBox="1"/>
            <p:nvPr/>
          </p:nvSpPr>
          <p:spPr>
            <a:xfrm>
              <a:off x="3194220" y="162901"/>
              <a:ext cx="412384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S3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FB3B6D8F-A3F5-4F50-9B07-E5AC5197AA2D}"/>
                </a:ext>
              </a:extLst>
            </p:cNvPr>
            <p:cNvSpPr txBox="1"/>
            <p:nvPr/>
          </p:nvSpPr>
          <p:spPr>
            <a:xfrm>
              <a:off x="3832721" y="162901"/>
              <a:ext cx="35992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="" xmlns:a16="http://schemas.microsoft.com/office/drawing/2014/main" id="{E869C76E-D2DA-45C9-BBC3-F7719F0F35B6}"/>
                </a:ext>
              </a:extLst>
            </p:cNvPr>
            <p:cNvSpPr txBox="1"/>
            <p:nvPr/>
          </p:nvSpPr>
          <p:spPr>
            <a:xfrm>
              <a:off x="3782853" y="774453"/>
              <a:ext cx="36884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94E7BE9F-02C4-459F-AB1F-DEF2824C986E}"/>
                </a:ext>
              </a:extLst>
            </p:cNvPr>
            <p:cNvSpPr txBox="1"/>
            <p:nvPr/>
          </p:nvSpPr>
          <p:spPr>
            <a:xfrm>
              <a:off x="4309856" y="774453"/>
              <a:ext cx="380056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3946339-BEB2-4C10-95E4-BE0D835DD63F}"/>
                </a:ext>
              </a:extLst>
            </p:cNvPr>
            <p:cNvSpPr txBox="1"/>
            <p:nvPr/>
          </p:nvSpPr>
          <p:spPr>
            <a:xfrm>
              <a:off x="4895965" y="774453"/>
              <a:ext cx="32280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S7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6610AF4A-54C3-4F34-85BF-C9BD74F206A8}"/>
                </a:ext>
              </a:extLst>
            </p:cNvPr>
            <p:cNvSpPr txBox="1"/>
            <p:nvPr/>
          </p:nvSpPr>
          <p:spPr>
            <a:xfrm>
              <a:off x="5395016" y="765760"/>
              <a:ext cx="362749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S8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6FD996A-B287-4016-98D3-B50E21F67B2D}"/>
                </a:ext>
              </a:extLst>
            </p:cNvPr>
            <p:cNvSpPr txBox="1"/>
            <p:nvPr/>
          </p:nvSpPr>
          <p:spPr>
            <a:xfrm>
              <a:off x="5851748" y="765760"/>
              <a:ext cx="445697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S9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23A3413-9107-4D80-9A04-45AC130C2AAA}"/>
                </a:ext>
              </a:extLst>
            </p:cNvPr>
            <p:cNvSpPr txBox="1"/>
            <p:nvPr/>
          </p:nvSpPr>
          <p:spPr>
            <a:xfrm>
              <a:off x="6391428" y="755877"/>
              <a:ext cx="476181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2834100C-40CD-4A61-B22B-9A8B024F31DB}"/>
                </a:ext>
              </a:extLst>
            </p:cNvPr>
            <p:cNvSpPr txBox="1"/>
            <p:nvPr/>
          </p:nvSpPr>
          <p:spPr>
            <a:xfrm>
              <a:off x="6992526" y="739378"/>
              <a:ext cx="449103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prstClr val="black"/>
                  </a:solidFill>
                </a:rPr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2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45" y="1444470"/>
            <a:ext cx="8229600" cy="857250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54E3A0-4BB1-48D6-A4AE-FB071215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5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99A485-4DCF-450C-859F-54BE37C4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C</a:t>
            </a:r>
            <a:r>
              <a:rPr lang="en-US" b="1" dirty="0" err="1"/>
              <a:t>lamAV</a:t>
            </a:r>
            <a:r>
              <a:rPr lang="en-US" dirty="0"/>
              <a:t>: Anti-virus database that identifies virus characteristics via FSMs</a:t>
            </a:r>
          </a:p>
          <a:p>
            <a:r>
              <a:rPr lang="en-US" b="1" dirty="0"/>
              <a:t>Snort</a:t>
            </a:r>
            <a:r>
              <a:rPr lang="en-US" dirty="0"/>
              <a:t>: Network intrusion detection identifies many intrusion patterns via FSMs</a:t>
            </a:r>
          </a:p>
          <a:p>
            <a:r>
              <a:rPr lang="en-US" sz="3203" b="1" dirty="0"/>
              <a:t>Many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3FA357C5-D600-4891-869C-A57CDD2AEF33}"/>
              </a:ext>
            </a:extLst>
          </p:cNvPr>
          <p:cNvSpPr/>
          <p:nvPr/>
        </p:nvSpPr>
        <p:spPr>
          <a:xfrm>
            <a:off x="-2385564" y="1548093"/>
            <a:ext cx="2299447" cy="1275789"/>
          </a:xfrm>
          <a:prstGeom prst="round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Applications are getting </a:t>
            </a:r>
            <a:r>
              <a:rPr lang="en-US" altLang="zh-CN" sz="2400" b="1" dirty="0">
                <a:solidFill>
                  <a:schemeClr val="bg1"/>
                </a:solidFill>
              </a:rPr>
              <a:t>larger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B953B0B9-6FFB-4D3C-9A10-7FDC050A7369}"/>
              </a:ext>
            </a:extLst>
          </p:cNvPr>
          <p:cNvSpPr/>
          <p:nvPr/>
        </p:nvSpPr>
        <p:spPr>
          <a:xfrm>
            <a:off x="9269739" y="1548093"/>
            <a:ext cx="2299447" cy="1275789"/>
          </a:xfrm>
          <a:prstGeom prst="round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AP Capacity is Limited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9F587-5B5E-4804-9311-B65A8A1D1786}"/>
              </a:ext>
            </a:extLst>
          </p:cNvPr>
          <p:cNvSpPr txBox="1"/>
          <p:nvPr/>
        </p:nvSpPr>
        <p:spPr>
          <a:xfrm>
            <a:off x="743558" y="3438729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accelerate large-scale FSM processing?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7D1D452-FCA0-49BF-81B9-10CE9E30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54" y="1714500"/>
            <a:ext cx="160577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5.55112E-17 L 0.37982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-0.43242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2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Current situation</a:t>
            </a:r>
            <a:r>
              <a:rPr lang="en-US" dirty="0"/>
              <a:t>: Repeated Executions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C8B72A7-326C-43FC-BB58-D714B81A1A1E}"/>
              </a:ext>
            </a:extLst>
          </p:cNvPr>
          <p:cNvGrpSpPr/>
          <p:nvPr/>
        </p:nvGrpSpPr>
        <p:grpSpPr>
          <a:xfrm>
            <a:off x="457200" y="1063230"/>
            <a:ext cx="2457450" cy="3278521"/>
            <a:chOff x="609600" y="1716703"/>
            <a:chExt cx="3276600" cy="4371361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200721-B1EA-4CB9-916D-EE105F56AE91}"/>
                </a:ext>
              </a:extLst>
            </p:cNvPr>
            <p:cNvSpPr/>
            <p:nvPr/>
          </p:nvSpPr>
          <p:spPr>
            <a:xfrm>
              <a:off x="609600" y="1716703"/>
              <a:ext cx="3276600" cy="433546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2BF12103-8724-48D1-9DA5-F86AD4F55E17}"/>
                </a:ext>
              </a:extLst>
            </p:cNvPr>
            <p:cNvGrpSpPr/>
            <p:nvPr/>
          </p:nvGrpSpPr>
          <p:grpSpPr>
            <a:xfrm>
              <a:off x="990064" y="1848939"/>
              <a:ext cx="2444292" cy="371628"/>
              <a:chOff x="1093246" y="5424923"/>
              <a:chExt cx="4383797" cy="655911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D4FB8855-B763-4BBE-92C0-240CE2FBCAB4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47D45D94-EE1A-40D3-9C7F-A40E30EA8C5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69DDF15A-75C7-4EB6-B862-2144E09387B7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="" xmlns:a16="http://schemas.microsoft.com/office/drawing/2014/main" id="{576E52E0-23E7-4CEB-98EB-724F66FAA758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FFC8B7BC-FCD1-4842-9135-5E2D04B68B7D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C4F16E0A-F4D3-4D43-BE21-0B9DA2D7112B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68861E33-0DF0-4FCD-9E54-6829D6956036}"/>
                  </a:ext>
                </a:extLst>
              </p:cNvPr>
              <p:cNvCxnSpPr>
                <a:cxnSpLocks/>
                <a:stCxn id="20" idx="6"/>
                <a:endCxn id="25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Hexagon 24">
                <a:extLst>
                  <a:ext uri="{FF2B5EF4-FFF2-40B4-BE49-F238E27FC236}">
                    <a16:creationId xmlns="" xmlns:a16="http://schemas.microsoft.com/office/drawing/2014/main" id="{7D1CA4A9-1B04-424F-A906-FE0AADDBAF6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ACCF026D-3EF2-480B-B3FF-99ECC84C10C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id="{0F3D7B83-307D-40D6-AF32-30B67F63EB8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id="{D6B7D6E3-F914-4872-95CE-BFDB33BF6CA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024D5A6F-07CE-4365-8760-8D1B5D03BD14}"/>
                </a:ext>
              </a:extLst>
            </p:cNvPr>
            <p:cNvGrpSpPr/>
            <p:nvPr/>
          </p:nvGrpSpPr>
          <p:grpSpPr>
            <a:xfrm>
              <a:off x="990064" y="2239378"/>
              <a:ext cx="2444292" cy="371628"/>
              <a:chOff x="1093246" y="5424923"/>
              <a:chExt cx="4383797" cy="655911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768BD981-2D35-49A6-8E40-404F5B318582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B893007D-9801-4AF4-9115-B4F80B74B4CB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8B0ACCF3-A769-47D9-AE54-D8377F5BD3F9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="" xmlns:a16="http://schemas.microsoft.com/office/drawing/2014/main" id="{1068459C-7106-4BF5-992E-1813EEB36401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B1C07F94-83FB-4642-A99D-A53BB761FE0E}"/>
                  </a:ext>
                </a:extLst>
              </p:cNvPr>
              <p:cNvCxnSpPr>
                <a:stCxn id="42" idx="6"/>
                <a:endCxn id="43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="" xmlns:a16="http://schemas.microsoft.com/office/drawing/2014/main" id="{B9100C76-96A2-4E78-B242-5AB76DC75442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="" xmlns:a16="http://schemas.microsoft.com/office/drawing/2014/main" id="{87CA9A1E-CE5F-4105-9403-C0E540B1FA01}"/>
                  </a:ext>
                </a:extLst>
              </p:cNvPr>
              <p:cNvCxnSpPr>
                <a:cxnSpLocks/>
                <a:stCxn id="44" idx="6"/>
                <a:endCxn id="49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Hexagon 48">
                <a:extLst>
                  <a:ext uri="{FF2B5EF4-FFF2-40B4-BE49-F238E27FC236}">
                    <a16:creationId xmlns="" xmlns:a16="http://schemas.microsoft.com/office/drawing/2014/main" id="{0830766A-4059-4178-8C81-8C0BB17F4E62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3C29408F-4E61-4F12-A54E-C322365945A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="" xmlns:a16="http://schemas.microsoft.com/office/drawing/2014/main" id="{0DF9B51B-7DB2-4FBF-90DB-0669579D7265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="" xmlns:a16="http://schemas.microsoft.com/office/drawing/2014/main" id="{15E7334B-53F1-4DE7-A908-F0C53FF4E4E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C6CBA335-26F2-44DC-BA54-7C291E4D399A}"/>
                </a:ext>
              </a:extLst>
            </p:cNvPr>
            <p:cNvGrpSpPr/>
            <p:nvPr/>
          </p:nvGrpSpPr>
          <p:grpSpPr>
            <a:xfrm>
              <a:off x="1106455" y="5143632"/>
              <a:ext cx="2444292" cy="371628"/>
              <a:chOff x="1093246" y="5424923"/>
              <a:chExt cx="4383797" cy="655911"/>
            </a:xfrm>
          </p:grpSpPr>
          <p:sp>
            <p:nvSpPr>
              <p:cNvPr id="55" name="Oval 54">
                <a:extLst>
                  <a:ext uri="{FF2B5EF4-FFF2-40B4-BE49-F238E27FC236}">
                    <a16:creationId xmlns="" xmlns:a16="http://schemas.microsoft.com/office/drawing/2014/main" id="{89881047-3E7C-405D-B806-BF4A138138B0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="" xmlns:a16="http://schemas.microsoft.com/office/drawing/2014/main" id="{42F05A0F-718B-4A00-9168-E412FB15764C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="" xmlns:a16="http://schemas.microsoft.com/office/drawing/2014/main" id="{19606A75-FEAE-4862-9C09-DEED17BFBB3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="" xmlns:a16="http://schemas.microsoft.com/office/drawing/2014/main" id="{1E8507DC-B3BE-4F28-B542-55C3C3128755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="" xmlns:a16="http://schemas.microsoft.com/office/drawing/2014/main" id="{8150A4A2-1A8B-42AE-957D-7FE2588CE054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="" xmlns:a16="http://schemas.microsoft.com/office/drawing/2014/main" id="{7F0B77F5-1F16-466E-B7A7-F6B2409B8C15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="" xmlns:a16="http://schemas.microsoft.com/office/drawing/2014/main" id="{44D58D73-8DDD-4FD7-AAB6-7D35A68179F5}"/>
                  </a:ext>
                </a:extLst>
              </p:cNvPr>
              <p:cNvCxnSpPr>
                <a:cxnSpLocks/>
                <a:stCxn id="57" idx="6"/>
                <a:endCxn id="6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Hexagon 61">
                <a:extLst>
                  <a:ext uri="{FF2B5EF4-FFF2-40B4-BE49-F238E27FC236}">
                    <a16:creationId xmlns="" xmlns:a16="http://schemas.microsoft.com/office/drawing/2014/main" id="{786DACCD-EA46-4DB9-B0B2-B9991485A52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EBB63429-0586-410A-8624-21AF9A97B294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="" xmlns:a16="http://schemas.microsoft.com/office/drawing/2014/main" id="{897A8276-6633-48F9-AA73-B0A34AF536A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="" xmlns:a16="http://schemas.microsoft.com/office/drawing/2014/main" id="{67D5D2F7-5EAC-4765-8694-DB506A5A0DA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DA3B30FF-3685-4CDE-BCDA-0188F79254B2}"/>
                </a:ext>
              </a:extLst>
            </p:cNvPr>
            <p:cNvGrpSpPr/>
            <p:nvPr/>
          </p:nvGrpSpPr>
          <p:grpSpPr>
            <a:xfrm>
              <a:off x="1054323" y="4677322"/>
              <a:ext cx="2444292" cy="371628"/>
              <a:chOff x="1093246" y="5424923"/>
              <a:chExt cx="4383797" cy="655911"/>
            </a:xfrm>
          </p:grpSpPr>
          <p:sp>
            <p:nvSpPr>
              <p:cNvPr id="67" name="Oval 66">
                <a:extLst>
                  <a:ext uri="{FF2B5EF4-FFF2-40B4-BE49-F238E27FC236}">
                    <a16:creationId xmlns="" xmlns:a16="http://schemas.microsoft.com/office/drawing/2014/main" id="{517B0DD7-4EF7-43F5-A113-71D3B7683545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80AC68A4-59B7-4CD9-BBEA-5167B0E9F898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09868E1F-D657-49A0-8425-2DF575E031BE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="" xmlns:a16="http://schemas.microsoft.com/office/drawing/2014/main" id="{F2B252D5-02A7-4952-BC29-2818FD2103AD}"/>
                  </a:ext>
                </a:extLst>
              </p:cNvPr>
              <p:cNvCxnSpPr>
                <a:cxnSpLocks/>
                <a:endCxn id="6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="" xmlns:a16="http://schemas.microsoft.com/office/drawing/2014/main" id="{026A6940-27F8-422E-9FB5-6EBCB4B7DD5D}"/>
                  </a:ext>
                </a:extLst>
              </p:cNvPr>
              <p:cNvCxnSpPr>
                <a:stCxn id="67" idx="6"/>
                <a:endCxn id="6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="" xmlns:a16="http://schemas.microsoft.com/office/drawing/2014/main" id="{E2FE7366-E5EA-498A-B63F-90A84DA6A7C2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="" xmlns:a16="http://schemas.microsoft.com/office/drawing/2014/main" id="{83DD5585-21E4-4C04-B68E-9C9E42B1D967}"/>
                  </a:ext>
                </a:extLst>
              </p:cNvPr>
              <p:cNvCxnSpPr>
                <a:cxnSpLocks/>
                <a:stCxn id="69" idx="6"/>
                <a:endCxn id="7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Hexagon 73">
                <a:extLst>
                  <a:ext uri="{FF2B5EF4-FFF2-40B4-BE49-F238E27FC236}">
                    <a16:creationId xmlns="" xmlns:a16="http://schemas.microsoft.com/office/drawing/2014/main" id="{A6D7833D-D4BF-4B29-8EBD-1C262808B07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="" xmlns:a16="http://schemas.microsoft.com/office/drawing/2014/main" id="{DCC8EC08-9C3F-4877-AAFE-0AAFA7FB5FFB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="" xmlns:a16="http://schemas.microsoft.com/office/drawing/2014/main" id="{B8692BE0-5D51-44AC-88B1-309B8A6798B7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="" xmlns:a16="http://schemas.microsoft.com/office/drawing/2014/main" id="{081ACCBC-94D9-4628-A503-2A22E91CEBD2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ADCAB13D-4122-4CF7-9864-D3C2CF4256FF}"/>
                </a:ext>
              </a:extLst>
            </p:cNvPr>
            <p:cNvGrpSpPr/>
            <p:nvPr/>
          </p:nvGrpSpPr>
          <p:grpSpPr>
            <a:xfrm>
              <a:off x="995344" y="2632300"/>
              <a:ext cx="2444292" cy="371628"/>
              <a:chOff x="1093246" y="5424923"/>
              <a:chExt cx="4383797" cy="655911"/>
            </a:xfrm>
          </p:grpSpPr>
          <p:sp>
            <p:nvSpPr>
              <p:cNvPr id="79" name="Oval 78">
                <a:extLst>
                  <a:ext uri="{FF2B5EF4-FFF2-40B4-BE49-F238E27FC236}">
                    <a16:creationId xmlns="" xmlns:a16="http://schemas.microsoft.com/office/drawing/2014/main" id="{AB286A56-C647-4CCC-999A-D6EC9E84C80B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="" xmlns:a16="http://schemas.microsoft.com/office/drawing/2014/main" id="{35234CD0-160C-4CFB-9E9A-48164C6594E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="" xmlns:a16="http://schemas.microsoft.com/office/drawing/2014/main" id="{98C98D06-3F24-416F-AF78-CF83D0F81B8B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="" xmlns:a16="http://schemas.microsoft.com/office/drawing/2014/main" id="{A90322C2-BC5D-498D-A3ED-B4A7328D7057}"/>
                  </a:ext>
                </a:extLst>
              </p:cNvPr>
              <p:cNvCxnSpPr>
                <a:cxnSpLocks/>
                <a:endCxn id="79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="" xmlns:a16="http://schemas.microsoft.com/office/drawing/2014/main" id="{A2C27734-896C-424E-A432-300750D94A32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0CC69B95-6E43-4F23-AA22-7E72AB136626}"/>
                  </a:ext>
                </a:extLst>
              </p:cNvPr>
              <p:cNvCxnSpPr>
                <a:stCxn id="80" idx="6"/>
                <a:endCxn id="81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="" xmlns:a16="http://schemas.microsoft.com/office/drawing/2014/main" id="{F817AF6B-8601-4128-B815-C1685B536500}"/>
                  </a:ext>
                </a:extLst>
              </p:cNvPr>
              <p:cNvCxnSpPr>
                <a:cxnSpLocks/>
                <a:stCxn id="81" idx="6"/>
                <a:endCxn id="86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Hexagon 85">
                <a:extLst>
                  <a:ext uri="{FF2B5EF4-FFF2-40B4-BE49-F238E27FC236}">
                    <a16:creationId xmlns="" xmlns:a16="http://schemas.microsoft.com/office/drawing/2014/main" id="{DAADA5EF-3154-4914-AF12-002E399033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2D73391E-5957-4C80-BA47-675227DB875A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="" xmlns:a16="http://schemas.microsoft.com/office/drawing/2014/main" id="{A213323A-4C91-4706-B7FC-173F94664439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="" xmlns:a16="http://schemas.microsoft.com/office/drawing/2014/main" id="{E9965483-764D-4335-B3E8-6CB284F30E2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="" xmlns:a16="http://schemas.microsoft.com/office/drawing/2014/main" id="{B33811AA-8136-4AB2-A798-F37B5A0DECE9}"/>
                </a:ext>
              </a:extLst>
            </p:cNvPr>
            <p:cNvGrpSpPr/>
            <p:nvPr/>
          </p:nvGrpSpPr>
          <p:grpSpPr>
            <a:xfrm>
              <a:off x="967731" y="3017604"/>
              <a:ext cx="2444292" cy="371628"/>
              <a:chOff x="1093246" y="5424923"/>
              <a:chExt cx="4383797" cy="655911"/>
            </a:xfrm>
          </p:grpSpPr>
          <p:sp>
            <p:nvSpPr>
              <p:cNvPr id="91" name="Oval 90">
                <a:extLst>
                  <a:ext uri="{FF2B5EF4-FFF2-40B4-BE49-F238E27FC236}">
                    <a16:creationId xmlns="" xmlns:a16="http://schemas.microsoft.com/office/drawing/2014/main" id="{52B69A43-C5C3-4161-BBAB-DFBCC489744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="" xmlns:a16="http://schemas.microsoft.com/office/drawing/2014/main" id="{518DA06B-80FF-44DA-9A55-420BC811836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="" xmlns:a16="http://schemas.microsoft.com/office/drawing/2014/main" id="{7F11311A-F077-4D78-9DB1-07A4DC10DBFF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="" xmlns:a16="http://schemas.microsoft.com/office/drawing/2014/main" id="{178A1D8D-F2C3-4EE6-80F4-5FA575DC59F9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="" xmlns:a16="http://schemas.microsoft.com/office/drawing/2014/main" id="{CE212FDC-2736-48C6-8008-4090A0E1FCAC}"/>
                  </a:ext>
                </a:extLst>
              </p:cNvPr>
              <p:cNvCxnSpPr>
                <a:stCxn id="91" idx="6"/>
                <a:endCxn id="92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="" xmlns:a16="http://schemas.microsoft.com/office/drawing/2014/main" id="{7B17FF71-0192-4BC3-8EA5-442D4F9ECE55}"/>
                  </a:ext>
                </a:extLst>
              </p:cNvPr>
              <p:cNvCxnSpPr>
                <a:stCxn id="92" idx="6"/>
                <a:endCxn id="93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="" xmlns:a16="http://schemas.microsoft.com/office/drawing/2014/main" id="{15EF7344-257A-4C90-A6E6-FE2FB5DB4C3A}"/>
                  </a:ext>
                </a:extLst>
              </p:cNvPr>
              <p:cNvCxnSpPr>
                <a:cxnSpLocks/>
                <a:stCxn id="93" idx="6"/>
                <a:endCxn id="98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Hexagon 97">
                <a:extLst>
                  <a:ext uri="{FF2B5EF4-FFF2-40B4-BE49-F238E27FC236}">
                    <a16:creationId xmlns="" xmlns:a16="http://schemas.microsoft.com/office/drawing/2014/main" id="{2E5E6AA9-A099-4B63-A5F7-C4CC93E48E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="" xmlns:a16="http://schemas.microsoft.com/office/drawing/2014/main" id="{1AC82141-78F3-45CE-8687-FCE166553908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="" xmlns:a16="http://schemas.microsoft.com/office/drawing/2014/main" id="{2FFA4382-14B5-4399-99B7-1CCDFD9489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="" xmlns:a16="http://schemas.microsoft.com/office/drawing/2014/main" id="{C66FA79E-ADEC-4012-86B7-78CDCEC474D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A6369BCA-940F-400C-82B5-A688498E5BC2}"/>
                </a:ext>
              </a:extLst>
            </p:cNvPr>
            <p:cNvGrpSpPr/>
            <p:nvPr/>
          </p:nvGrpSpPr>
          <p:grpSpPr>
            <a:xfrm>
              <a:off x="1037178" y="3429179"/>
              <a:ext cx="2444292" cy="371628"/>
              <a:chOff x="1093246" y="5424923"/>
              <a:chExt cx="4383797" cy="655911"/>
            </a:xfrm>
          </p:grpSpPr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AF05883B-6A83-4E60-938F-C5C92C3808B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="" xmlns:a16="http://schemas.microsoft.com/office/drawing/2014/main" id="{580FA9C5-555C-4762-B744-1B86A058E99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="" xmlns:a16="http://schemas.microsoft.com/office/drawing/2014/main" id="{8750920D-5F52-4D96-84A6-0EEB2E13D12D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B0C8E799-399D-4779-BDF9-325AA63ADAE7}"/>
                  </a:ext>
                </a:extLst>
              </p:cNvPr>
              <p:cNvCxnSpPr>
                <a:cxnSpLocks/>
                <a:endCxn id="103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7957CAB6-45F1-4968-B138-444C6535F44C}"/>
                  </a:ext>
                </a:extLst>
              </p:cNvPr>
              <p:cNvCxnSpPr>
                <a:stCxn id="103" idx="6"/>
                <a:endCxn id="104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="" xmlns:a16="http://schemas.microsoft.com/office/drawing/2014/main" id="{F1F13C21-8FB2-468F-97B2-EFBA75571274}"/>
                  </a:ext>
                </a:extLst>
              </p:cNvPr>
              <p:cNvCxnSpPr>
                <a:stCxn id="104" idx="6"/>
                <a:endCxn id="105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="" xmlns:a16="http://schemas.microsoft.com/office/drawing/2014/main" id="{E47B3744-A5D2-4927-AF52-5C8436F9AECA}"/>
                  </a:ext>
                </a:extLst>
              </p:cNvPr>
              <p:cNvCxnSpPr>
                <a:cxnSpLocks/>
                <a:stCxn id="105" idx="6"/>
                <a:endCxn id="110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="" xmlns:a16="http://schemas.microsoft.com/office/drawing/2014/main" id="{BCF40B9E-5E0E-41F4-9491-E3FF01D3BB46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="" xmlns:a16="http://schemas.microsoft.com/office/drawing/2014/main" id="{7186CCDF-3988-46CA-84C4-9F97303F89BC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="" xmlns:a16="http://schemas.microsoft.com/office/drawing/2014/main" id="{99D34879-7633-493E-BA77-A5B8BFE7F79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="" xmlns:a16="http://schemas.microsoft.com/office/drawing/2014/main" id="{D9A03385-FC4D-420E-8307-500E512483A0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2628534B-3EAB-45C5-807C-91F8824EE02B}"/>
                </a:ext>
              </a:extLst>
            </p:cNvPr>
            <p:cNvGrpSpPr/>
            <p:nvPr/>
          </p:nvGrpSpPr>
          <p:grpSpPr>
            <a:xfrm>
              <a:off x="1054323" y="3839384"/>
              <a:ext cx="2444292" cy="371628"/>
              <a:chOff x="1093246" y="5424923"/>
              <a:chExt cx="4383797" cy="655911"/>
            </a:xfrm>
          </p:grpSpPr>
          <p:sp>
            <p:nvSpPr>
              <p:cNvPr id="115" name="Oval 114">
                <a:extLst>
                  <a:ext uri="{FF2B5EF4-FFF2-40B4-BE49-F238E27FC236}">
                    <a16:creationId xmlns="" xmlns:a16="http://schemas.microsoft.com/office/drawing/2014/main" id="{8F7A904E-FBAB-4EF3-A26F-49D463E38588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="" xmlns:a16="http://schemas.microsoft.com/office/drawing/2014/main" id="{863BC25A-F468-4C36-933B-C677F9D45099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="" xmlns:a16="http://schemas.microsoft.com/office/drawing/2014/main" id="{EE30F11D-A7FA-4B8A-8434-3F79601583C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="" xmlns:a16="http://schemas.microsoft.com/office/drawing/2014/main" id="{E1261A6D-CA79-41F7-8772-BBC024077FE0}"/>
                  </a:ext>
                </a:extLst>
              </p:cNvPr>
              <p:cNvCxnSpPr>
                <a:cxnSpLocks/>
                <a:endCxn id="11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="" xmlns:a16="http://schemas.microsoft.com/office/drawing/2014/main" id="{9C047745-312D-4806-B329-58EEFA524F9A}"/>
                  </a:ext>
                </a:extLst>
              </p:cNvPr>
              <p:cNvCxnSpPr>
                <a:stCxn id="115" idx="6"/>
                <a:endCxn id="11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="" xmlns:a16="http://schemas.microsoft.com/office/drawing/2014/main" id="{4720A252-FED0-4118-BB2B-AD749984E21F}"/>
                  </a:ext>
                </a:extLst>
              </p:cNvPr>
              <p:cNvCxnSpPr>
                <a:stCxn id="116" idx="6"/>
                <a:endCxn id="11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="" xmlns:a16="http://schemas.microsoft.com/office/drawing/2014/main" id="{FA623EED-5309-460C-886D-BA9D7E25E741}"/>
                  </a:ext>
                </a:extLst>
              </p:cNvPr>
              <p:cNvCxnSpPr>
                <a:cxnSpLocks/>
                <a:stCxn id="117" idx="6"/>
                <a:endCxn id="12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Hexagon 121">
                <a:extLst>
                  <a:ext uri="{FF2B5EF4-FFF2-40B4-BE49-F238E27FC236}">
                    <a16:creationId xmlns="" xmlns:a16="http://schemas.microsoft.com/office/drawing/2014/main" id="{CCFA0CA1-5769-45F9-A454-76CA1F430B84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="" xmlns:a16="http://schemas.microsoft.com/office/drawing/2014/main" id="{94A580B4-07AF-4AFF-821C-53C2EF335D81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="" xmlns:a16="http://schemas.microsoft.com/office/drawing/2014/main" id="{2B45C67A-4FA5-4254-9DE9-30A25640884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="" xmlns:a16="http://schemas.microsoft.com/office/drawing/2014/main" id="{55570001-5C35-4A70-B7DC-D423141B9D6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="" xmlns:a16="http://schemas.microsoft.com/office/drawing/2014/main" id="{B4FA8F8C-65B4-4AA3-B5D5-DC00B5687C99}"/>
                </a:ext>
              </a:extLst>
            </p:cNvPr>
            <p:cNvGrpSpPr/>
            <p:nvPr/>
          </p:nvGrpSpPr>
          <p:grpSpPr>
            <a:xfrm>
              <a:off x="1073542" y="4264913"/>
              <a:ext cx="2444292" cy="371628"/>
              <a:chOff x="1093246" y="5424923"/>
              <a:chExt cx="4383797" cy="655911"/>
            </a:xfrm>
          </p:grpSpPr>
          <p:sp>
            <p:nvSpPr>
              <p:cNvPr id="127" name="Oval 126">
                <a:extLst>
                  <a:ext uri="{FF2B5EF4-FFF2-40B4-BE49-F238E27FC236}">
                    <a16:creationId xmlns="" xmlns:a16="http://schemas.microsoft.com/office/drawing/2014/main" id="{FB6CC465-35A5-4920-8F3C-7147A1B955D7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="" xmlns:a16="http://schemas.microsoft.com/office/drawing/2014/main" id="{A3645CB8-3400-4231-8BAD-120627CB9030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="" xmlns:a16="http://schemas.microsoft.com/office/drawing/2014/main" id="{D3593B5B-E854-44EC-AF9A-C9F74139AB25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="" xmlns:a16="http://schemas.microsoft.com/office/drawing/2014/main" id="{EA4EDC15-9174-47E8-B3B1-BD6569DE6C1D}"/>
                  </a:ext>
                </a:extLst>
              </p:cNvPr>
              <p:cNvCxnSpPr>
                <a:cxnSpLocks/>
                <a:endCxn id="12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="" xmlns:a16="http://schemas.microsoft.com/office/drawing/2014/main" id="{5752C1AC-AE47-4EDE-A6D8-8ED3E2696AD9}"/>
                  </a:ext>
                </a:extLst>
              </p:cNvPr>
              <p:cNvCxnSpPr>
                <a:stCxn id="127" idx="6"/>
                <a:endCxn id="12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="" xmlns:a16="http://schemas.microsoft.com/office/drawing/2014/main" id="{53660814-EA55-4780-BF2A-1805BC9CC3EE}"/>
                  </a:ext>
                </a:extLst>
              </p:cNvPr>
              <p:cNvCxnSpPr>
                <a:stCxn id="128" idx="6"/>
                <a:endCxn id="12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="" xmlns:a16="http://schemas.microsoft.com/office/drawing/2014/main" id="{BB72A9B2-9AD1-4696-9E6E-61051ADA2D30}"/>
                  </a:ext>
                </a:extLst>
              </p:cNvPr>
              <p:cNvCxnSpPr>
                <a:cxnSpLocks/>
                <a:stCxn id="129" idx="6"/>
                <a:endCxn id="13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Hexagon 133">
                <a:extLst>
                  <a:ext uri="{FF2B5EF4-FFF2-40B4-BE49-F238E27FC236}">
                    <a16:creationId xmlns="" xmlns:a16="http://schemas.microsoft.com/office/drawing/2014/main" id="{C8A53DB2-1FB7-4DA3-8B73-7771E88EFDC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="" xmlns:a16="http://schemas.microsoft.com/office/drawing/2014/main" id="{BC7B7D86-14CD-4979-9666-EFB56B3FD9C2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="" xmlns:a16="http://schemas.microsoft.com/office/drawing/2014/main" id="{B4E9B83B-35AA-4C8E-9E21-04291AF3727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="" xmlns:a16="http://schemas.microsoft.com/office/drawing/2014/main" id="{A74863F9-4B96-46C6-B29C-5AA8D8A5F61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6200F7A-6FD3-4AEF-A1EC-C42348B09CAB}"/>
                </a:ext>
              </a:extLst>
            </p:cNvPr>
            <p:cNvSpPr txBox="1"/>
            <p:nvPr/>
          </p:nvSpPr>
          <p:spPr>
            <a:xfrm>
              <a:off x="2412247" y="5687955"/>
              <a:ext cx="137473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Application</a:t>
              </a: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="" xmlns:a16="http://schemas.microsoft.com/office/drawing/2014/main" id="{FC2001B1-D140-4AD2-BC49-0205CBB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0" y="4048938"/>
            <a:ext cx="2216975" cy="626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3DD734F-D4FD-4E0B-B11C-D7E3D4702CEE}"/>
              </a:ext>
            </a:extLst>
          </p:cNvPr>
          <p:cNvSpPr/>
          <p:nvPr/>
        </p:nvSpPr>
        <p:spPr>
          <a:xfrm>
            <a:off x="271463" y="1063229"/>
            <a:ext cx="2771775" cy="97177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34DB662-7FA9-4C5D-91D9-0D2DF0E0D48A}"/>
              </a:ext>
            </a:extLst>
          </p:cNvPr>
          <p:cNvSpPr txBox="1"/>
          <p:nvPr/>
        </p:nvSpPr>
        <p:spPr>
          <a:xfrm>
            <a:off x="4860000" y="1620001"/>
            <a:ext cx="35125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Stream: </a:t>
            </a:r>
          </a:p>
          <a:p>
            <a:r>
              <a:rPr lang="en-US" sz="1350" dirty="0"/>
              <a:t>ORANGE</a:t>
            </a:r>
            <a:r>
              <a:rPr lang="en-US" sz="1350" b="1" dirty="0"/>
              <a:t>APPLE</a:t>
            </a:r>
            <a:r>
              <a:rPr lang="en-US" sz="1350" dirty="0"/>
              <a:t>BANANAPEARPEACH….</a:t>
            </a:r>
          </a:p>
        </p:txBody>
      </p:sp>
      <p:sp>
        <p:nvSpPr>
          <p:cNvPr id="140" name="Arrow: Right 139">
            <a:extLst>
              <a:ext uri="{FF2B5EF4-FFF2-40B4-BE49-F238E27FC236}">
                <a16:creationId xmlns="" xmlns:a16="http://schemas.microsoft.com/office/drawing/2014/main" id="{F24B61BE-41C5-4EF6-B3A8-F5D87C6B0BF1}"/>
              </a:ext>
            </a:extLst>
          </p:cNvPr>
          <p:cNvSpPr/>
          <p:nvPr/>
        </p:nvSpPr>
        <p:spPr>
          <a:xfrm rot="2448789">
            <a:off x="2730283" y="2576621"/>
            <a:ext cx="3529678" cy="585221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Configure Batch 1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="" xmlns:a16="http://schemas.microsoft.com/office/drawing/2014/main" id="{B856BE55-6456-43C3-9B23-89FB07111692}"/>
              </a:ext>
            </a:extLst>
          </p:cNvPr>
          <p:cNvSpPr/>
          <p:nvPr/>
        </p:nvSpPr>
        <p:spPr>
          <a:xfrm rot="5829531">
            <a:off x="6404218" y="2772865"/>
            <a:ext cx="1735724" cy="585221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  <a:r>
              <a:rPr lang="en-US" sz="1350" baseline="30000" dirty="0">
                <a:solidFill>
                  <a:schemeClr val="tx1"/>
                </a:solidFill>
              </a:rPr>
              <a:t>st</a:t>
            </a:r>
            <a:r>
              <a:rPr lang="en-US" sz="1350" dirty="0">
                <a:solidFill>
                  <a:schemeClr val="tx1"/>
                </a:solidFill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6862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9" grpId="0"/>
      <p:bldP spid="140" grpId="0" animBg="1"/>
      <p:bldP spid="1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Current situation</a:t>
            </a:r>
            <a:r>
              <a:rPr lang="en-US" dirty="0"/>
              <a:t>: Repeated Executions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C8B72A7-326C-43FC-BB58-D714B81A1A1E}"/>
              </a:ext>
            </a:extLst>
          </p:cNvPr>
          <p:cNvGrpSpPr/>
          <p:nvPr/>
        </p:nvGrpSpPr>
        <p:grpSpPr>
          <a:xfrm>
            <a:off x="457200" y="1063230"/>
            <a:ext cx="2457450" cy="3278521"/>
            <a:chOff x="609600" y="1716703"/>
            <a:chExt cx="3276600" cy="4371361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24200721-B1EA-4CB9-916D-EE105F56AE91}"/>
                </a:ext>
              </a:extLst>
            </p:cNvPr>
            <p:cNvSpPr/>
            <p:nvPr/>
          </p:nvSpPr>
          <p:spPr>
            <a:xfrm>
              <a:off x="609600" y="1716703"/>
              <a:ext cx="3276600" cy="433546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2BF12103-8724-48D1-9DA5-F86AD4F55E17}"/>
                </a:ext>
              </a:extLst>
            </p:cNvPr>
            <p:cNvGrpSpPr/>
            <p:nvPr/>
          </p:nvGrpSpPr>
          <p:grpSpPr>
            <a:xfrm>
              <a:off x="990064" y="1848939"/>
              <a:ext cx="2444292" cy="371628"/>
              <a:chOff x="1093246" y="5424923"/>
              <a:chExt cx="4383797" cy="655911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D4FB8855-B763-4BBE-92C0-240CE2FBCAB4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47D45D94-EE1A-40D3-9C7F-A40E30EA8C5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69DDF15A-75C7-4EB6-B862-2144E09387B7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="" xmlns:a16="http://schemas.microsoft.com/office/drawing/2014/main" id="{576E52E0-23E7-4CEB-98EB-724F66FAA758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FFC8B7BC-FCD1-4842-9135-5E2D04B68B7D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C4F16E0A-F4D3-4D43-BE21-0B9DA2D7112B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68861E33-0DF0-4FCD-9E54-6829D6956036}"/>
                  </a:ext>
                </a:extLst>
              </p:cNvPr>
              <p:cNvCxnSpPr>
                <a:cxnSpLocks/>
                <a:stCxn id="20" idx="6"/>
                <a:endCxn id="25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Hexagon 24">
                <a:extLst>
                  <a:ext uri="{FF2B5EF4-FFF2-40B4-BE49-F238E27FC236}">
                    <a16:creationId xmlns="" xmlns:a16="http://schemas.microsoft.com/office/drawing/2014/main" id="{7D1CA4A9-1B04-424F-A906-FE0AADDBAF6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ACCF026D-3EF2-480B-B3FF-99ECC84C10C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id="{0F3D7B83-307D-40D6-AF32-30B67F63EB8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id="{D6B7D6E3-F914-4872-95CE-BFDB33BF6CA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024D5A6F-07CE-4365-8760-8D1B5D03BD14}"/>
                </a:ext>
              </a:extLst>
            </p:cNvPr>
            <p:cNvGrpSpPr/>
            <p:nvPr/>
          </p:nvGrpSpPr>
          <p:grpSpPr>
            <a:xfrm>
              <a:off x="990064" y="2239378"/>
              <a:ext cx="2444292" cy="371628"/>
              <a:chOff x="1093246" y="5424923"/>
              <a:chExt cx="4383797" cy="655911"/>
            </a:xfrm>
          </p:grpSpPr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768BD981-2D35-49A6-8E40-404F5B318582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B893007D-9801-4AF4-9115-B4F80B74B4CB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8B0ACCF3-A769-47D9-AE54-D8377F5BD3F9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="" xmlns:a16="http://schemas.microsoft.com/office/drawing/2014/main" id="{1068459C-7106-4BF5-992E-1813EEB36401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B1C07F94-83FB-4642-A99D-A53BB761FE0E}"/>
                  </a:ext>
                </a:extLst>
              </p:cNvPr>
              <p:cNvCxnSpPr>
                <a:stCxn id="42" idx="6"/>
                <a:endCxn id="43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="" xmlns:a16="http://schemas.microsoft.com/office/drawing/2014/main" id="{B9100C76-96A2-4E78-B242-5AB76DC75442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="" xmlns:a16="http://schemas.microsoft.com/office/drawing/2014/main" id="{87CA9A1E-CE5F-4105-9403-C0E540B1FA01}"/>
                  </a:ext>
                </a:extLst>
              </p:cNvPr>
              <p:cNvCxnSpPr>
                <a:cxnSpLocks/>
                <a:stCxn id="44" idx="6"/>
                <a:endCxn id="49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Hexagon 48">
                <a:extLst>
                  <a:ext uri="{FF2B5EF4-FFF2-40B4-BE49-F238E27FC236}">
                    <a16:creationId xmlns="" xmlns:a16="http://schemas.microsoft.com/office/drawing/2014/main" id="{0830766A-4059-4178-8C81-8C0BB17F4E62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3C29408F-4E61-4F12-A54E-C322365945A5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="" xmlns:a16="http://schemas.microsoft.com/office/drawing/2014/main" id="{0DF9B51B-7DB2-4FBF-90DB-0669579D7265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="" xmlns:a16="http://schemas.microsoft.com/office/drawing/2014/main" id="{15E7334B-53F1-4DE7-A908-F0C53FF4E4E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C6CBA335-26F2-44DC-BA54-7C291E4D399A}"/>
                </a:ext>
              </a:extLst>
            </p:cNvPr>
            <p:cNvGrpSpPr/>
            <p:nvPr/>
          </p:nvGrpSpPr>
          <p:grpSpPr>
            <a:xfrm>
              <a:off x="1106455" y="5143632"/>
              <a:ext cx="2444292" cy="371628"/>
              <a:chOff x="1093246" y="5424923"/>
              <a:chExt cx="4383797" cy="655911"/>
            </a:xfrm>
          </p:grpSpPr>
          <p:sp>
            <p:nvSpPr>
              <p:cNvPr id="55" name="Oval 54">
                <a:extLst>
                  <a:ext uri="{FF2B5EF4-FFF2-40B4-BE49-F238E27FC236}">
                    <a16:creationId xmlns="" xmlns:a16="http://schemas.microsoft.com/office/drawing/2014/main" id="{89881047-3E7C-405D-B806-BF4A138138B0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="" xmlns:a16="http://schemas.microsoft.com/office/drawing/2014/main" id="{42F05A0F-718B-4A00-9168-E412FB15764C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="" xmlns:a16="http://schemas.microsoft.com/office/drawing/2014/main" id="{19606A75-FEAE-4862-9C09-DEED17BFBB3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="" xmlns:a16="http://schemas.microsoft.com/office/drawing/2014/main" id="{1E8507DC-B3BE-4F28-B542-55C3C3128755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="" xmlns:a16="http://schemas.microsoft.com/office/drawing/2014/main" id="{8150A4A2-1A8B-42AE-957D-7FE2588CE054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="" xmlns:a16="http://schemas.microsoft.com/office/drawing/2014/main" id="{7F0B77F5-1F16-466E-B7A7-F6B2409B8C15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="" xmlns:a16="http://schemas.microsoft.com/office/drawing/2014/main" id="{44D58D73-8DDD-4FD7-AAB6-7D35A68179F5}"/>
                  </a:ext>
                </a:extLst>
              </p:cNvPr>
              <p:cNvCxnSpPr>
                <a:cxnSpLocks/>
                <a:stCxn id="57" idx="6"/>
                <a:endCxn id="6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Hexagon 61">
                <a:extLst>
                  <a:ext uri="{FF2B5EF4-FFF2-40B4-BE49-F238E27FC236}">
                    <a16:creationId xmlns="" xmlns:a16="http://schemas.microsoft.com/office/drawing/2014/main" id="{786DACCD-EA46-4DB9-B0B2-B9991485A52F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EBB63429-0586-410A-8624-21AF9A97B294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="" xmlns:a16="http://schemas.microsoft.com/office/drawing/2014/main" id="{897A8276-6633-48F9-AA73-B0A34AF536A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="" xmlns:a16="http://schemas.microsoft.com/office/drawing/2014/main" id="{67D5D2F7-5EAC-4765-8694-DB506A5A0DA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DA3B30FF-3685-4CDE-BCDA-0188F79254B2}"/>
                </a:ext>
              </a:extLst>
            </p:cNvPr>
            <p:cNvGrpSpPr/>
            <p:nvPr/>
          </p:nvGrpSpPr>
          <p:grpSpPr>
            <a:xfrm>
              <a:off x="1054323" y="4677322"/>
              <a:ext cx="2444292" cy="371628"/>
              <a:chOff x="1093246" y="5424923"/>
              <a:chExt cx="4383797" cy="655911"/>
            </a:xfrm>
          </p:grpSpPr>
          <p:sp>
            <p:nvSpPr>
              <p:cNvPr id="67" name="Oval 66">
                <a:extLst>
                  <a:ext uri="{FF2B5EF4-FFF2-40B4-BE49-F238E27FC236}">
                    <a16:creationId xmlns="" xmlns:a16="http://schemas.microsoft.com/office/drawing/2014/main" id="{517B0DD7-4EF7-43F5-A113-71D3B7683545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80AC68A4-59B7-4CD9-BBEA-5167B0E9F898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09868E1F-D657-49A0-8425-2DF575E031BE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="" xmlns:a16="http://schemas.microsoft.com/office/drawing/2014/main" id="{F2B252D5-02A7-4952-BC29-2818FD2103AD}"/>
                  </a:ext>
                </a:extLst>
              </p:cNvPr>
              <p:cNvCxnSpPr>
                <a:cxnSpLocks/>
                <a:endCxn id="6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="" xmlns:a16="http://schemas.microsoft.com/office/drawing/2014/main" id="{026A6940-27F8-422E-9FB5-6EBCB4B7DD5D}"/>
                  </a:ext>
                </a:extLst>
              </p:cNvPr>
              <p:cNvCxnSpPr>
                <a:stCxn id="67" idx="6"/>
                <a:endCxn id="6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="" xmlns:a16="http://schemas.microsoft.com/office/drawing/2014/main" id="{E2FE7366-E5EA-498A-B63F-90A84DA6A7C2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="" xmlns:a16="http://schemas.microsoft.com/office/drawing/2014/main" id="{83DD5585-21E4-4C04-B68E-9C9E42B1D967}"/>
                  </a:ext>
                </a:extLst>
              </p:cNvPr>
              <p:cNvCxnSpPr>
                <a:cxnSpLocks/>
                <a:stCxn id="69" idx="6"/>
                <a:endCxn id="7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Hexagon 73">
                <a:extLst>
                  <a:ext uri="{FF2B5EF4-FFF2-40B4-BE49-F238E27FC236}">
                    <a16:creationId xmlns="" xmlns:a16="http://schemas.microsoft.com/office/drawing/2014/main" id="{A6D7833D-D4BF-4B29-8EBD-1C262808B07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="" xmlns:a16="http://schemas.microsoft.com/office/drawing/2014/main" id="{DCC8EC08-9C3F-4877-AAFE-0AAFA7FB5FFB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="" xmlns:a16="http://schemas.microsoft.com/office/drawing/2014/main" id="{B8692BE0-5D51-44AC-88B1-309B8A6798B7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="" xmlns:a16="http://schemas.microsoft.com/office/drawing/2014/main" id="{081ACCBC-94D9-4628-A503-2A22E91CEBD2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ADCAB13D-4122-4CF7-9864-D3C2CF4256FF}"/>
                </a:ext>
              </a:extLst>
            </p:cNvPr>
            <p:cNvGrpSpPr/>
            <p:nvPr/>
          </p:nvGrpSpPr>
          <p:grpSpPr>
            <a:xfrm>
              <a:off x="995344" y="2632300"/>
              <a:ext cx="2444292" cy="371628"/>
              <a:chOff x="1093246" y="5424923"/>
              <a:chExt cx="4383797" cy="655911"/>
            </a:xfrm>
          </p:grpSpPr>
          <p:sp>
            <p:nvSpPr>
              <p:cNvPr id="79" name="Oval 78">
                <a:extLst>
                  <a:ext uri="{FF2B5EF4-FFF2-40B4-BE49-F238E27FC236}">
                    <a16:creationId xmlns="" xmlns:a16="http://schemas.microsoft.com/office/drawing/2014/main" id="{AB286A56-C647-4CCC-999A-D6EC9E84C80B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="" xmlns:a16="http://schemas.microsoft.com/office/drawing/2014/main" id="{35234CD0-160C-4CFB-9E9A-48164C6594E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="" xmlns:a16="http://schemas.microsoft.com/office/drawing/2014/main" id="{98C98D06-3F24-416F-AF78-CF83D0F81B8B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="" xmlns:a16="http://schemas.microsoft.com/office/drawing/2014/main" id="{A90322C2-BC5D-498D-A3ED-B4A7328D7057}"/>
                  </a:ext>
                </a:extLst>
              </p:cNvPr>
              <p:cNvCxnSpPr>
                <a:cxnSpLocks/>
                <a:endCxn id="79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="" xmlns:a16="http://schemas.microsoft.com/office/drawing/2014/main" id="{A2C27734-896C-424E-A432-300750D94A32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="" xmlns:a16="http://schemas.microsoft.com/office/drawing/2014/main" id="{0CC69B95-6E43-4F23-AA22-7E72AB136626}"/>
                  </a:ext>
                </a:extLst>
              </p:cNvPr>
              <p:cNvCxnSpPr>
                <a:stCxn id="80" idx="6"/>
                <a:endCxn id="81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="" xmlns:a16="http://schemas.microsoft.com/office/drawing/2014/main" id="{F817AF6B-8601-4128-B815-C1685B536500}"/>
                  </a:ext>
                </a:extLst>
              </p:cNvPr>
              <p:cNvCxnSpPr>
                <a:cxnSpLocks/>
                <a:stCxn id="81" idx="6"/>
                <a:endCxn id="86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Hexagon 85">
                <a:extLst>
                  <a:ext uri="{FF2B5EF4-FFF2-40B4-BE49-F238E27FC236}">
                    <a16:creationId xmlns="" xmlns:a16="http://schemas.microsoft.com/office/drawing/2014/main" id="{DAADA5EF-3154-4914-AF12-002E399033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2D73391E-5957-4C80-BA47-675227DB875A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="" xmlns:a16="http://schemas.microsoft.com/office/drawing/2014/main" id="{A213323A-4C91-4706-B7FC-173F94664439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="" xmlns:a16="http://schemas.microsoft.com/office/drawing/2014/main" id="{E9965483-764D-4335-B3E8-6CB284F30E2F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="" xmlns:a16="http://schemas.microsoft.com/office/drawing/2014/main" id="{B33811AA-8136-4AB2-A798-F37B5A0DECE9}"/>
                </a:ext>
              </a:extLst>
            </p:cNvPr>
            <p:cNvGrpSpPr/>
            <p:nvPr/>
          </p:nvGrpSpPr>
          <p:grpSpPr>
            <a:xfrm>
              <a:off x="967731" y="3017604"/>
              <a:ext cx="2444292" cy="371628"/>
              <a:chOff x="1093246" y="5424923"/>
              <a:chExt cx="4383797" cy="655911"/>
            </a:xfrm>
          </p:grpSpPr>
          <p:sp>
            <p:nvSpPr>
              <p:cNvPr id="91" name="Oval 90">
                <a:extLst>
                  <a:ext uri="{FF2B5EF4-FFF2-40B4-BE49-F238E27FC236}">
                    <a16:creationId xmlns="" xmlns:a16="http://schemas.microsoft.com/office/drawing/2014/main" id="{52B69A43-C5C3-4161-BBAB-DFBCC489744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="" xmlns:a16="http://schemas.microsoft.com/office/drawing/2014/main" id="{518DA06B-80FF-44DA-9A55-420BC811836E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="" xmlns:a16="http://schemas.microsoft.com/office/drawing/2014/main" id="{7F11311A-F077-4D78-9DB1-07A4DC10DBFF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="" xmlns:a16="http://schemas.microsoft.com/office/drawing/2014/main" id="{178A1D8D-F2C3-4EE6-80F4-5FA575DC59F9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="" xmlns:a16="http://schemas.microsoft.com/office/drawing/2014/main" id="{CE212FDC-2736-48C6-8008-4090A0E1FCAC}"/>
                  </a:ext>
                </a:extLst>
              </p:cNvPr>
              <p:cNvCxnSpPr>
                <a:stCxn id="91" idx="6"/>
                <a:endCxn id="92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="" xmlns:a16="http://schemas.microsoft.com/office/drawing/2014/main" id="{7B17FF71-0192-4BC3-8EA5-442D4F9ECE55}"/>
                  </a:ext>
                </a:extLst>
              </p:cNvPr>
              <p:cNvCxnSpPr>
                <a:stCxn id="92" idx="6"/>
                <a:endCxn id="93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="" xmlns:a16="http://schemas.microsoft.com/office/drawing/2014/main" id="{15EF7344-257A-4C90-A6E6-FE2FB5DB4C3A}"/>
                  </a:ext>
                </a:extLst>
              </p:cNvPr>
              <p:cNvCxnSpPr>
                <a:cxnSpLocks/>
                <a:stCxn id="93" idx="6"/>
                <a:endCxn id="98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Hexagon 97">
                <a:extLst>
                  <a:ext uri="{FF2B5EF4-FFF2-40B4-BE49-F238E27FC236}">
                    <a16:creationId xmlns="" xmlns:a16="http://schemas.microsoft.com/office/drawing/2014/main" id="{2E5E6AA9-A099-4B63-A5F7-C4CC93E48E6D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="" xmlns:a16="http://schemas.microsoft.com/office/drawing/2014/main" id="{1AC82141-78F3-45CE-8687-FCE166553908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="" xmlns:a16="http://schemas.microsoft.com/office/drawing/2014/main" id="{2FFA4382-14B5-4399-99B7-1CCDFD9489C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="" xmlns:a16="http://schemas.microsoft.com/office/drawing/2014/main" id="{C66FA79E-ADEC-4012-86B7-78CDCEC474DA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A6369BCA-940F-400C-82B5-A688498E5BC2}"/>
                </a:ext>
              </a:extLst>
            </p:cNvPr>
            <p:cNvGrpSpPr/>
            <p:nvPr/>
          </p:nvGrpSpPr>
          <p:grpSpPr>
            <a:xfrm>
              <a:off x="1037178" y="3429179"/>
              <a:ext cx="2444292" cy="371628"/>
              <a:chOff x="1093246" y="5424923"/>
              <a:chExt cx="4383797" cy="655911"/>
            </a:xfrm>
          </p:grpSpPr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AF05883B-6A83-4E60-938F-C5C92C3808BA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="" xmlns:a16="http://schemas.microsoft.com/office/drawing/2014/main" id="{580FA9C5-555C-4762-B744-1B86A058E995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="" xmlns:a16="http://schemas.microsoft.com/office/drawing/2014/main" id="{8750920D-5F52-4D96-84A6-0EEB2E13D12D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B0C8E799-399D-4779-BDF9-325AA63ADAE7}"/>
                  </a:ext>
                </a:extLst>
              </p:cNvPr>
              <p:cNvCxnSpPr>
                <a:cxnSpLocks/>
                <a:endCxn id="103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7957CAB6-45F1-4968-B138-444C6535F44C}"/>
                  </a:ext>
                </a:extLst>
              </p:cNvPr>
              <p:cNvCxnSpPr>
                <a:stCxn id="103" idx="6"/>
                <a:endCxn id="104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="" xmlns:a16="http://schemas.microsoft.com/office/drawing/2014/main" id="{F1F13C21-8FB2-468F-97B2-EFBA75571274}"/>
                  </a:ext>
                </a:extLst>
              </p:cNvPr>
              <p:cNvCxnSpPr>
                <a:stCxn id="104" idx="6"/>
                <a:endCxn id="105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="" xmlns:a16="http://schemas.microsoft.com/office/drawing/2014/main" id="{E47B3744-A5D2-4927-AF52-5C8436F9AECA}"/>
                  </a:ext>
                </a:extLst>
              </p:cNvPr>
              <p:cNvCxnSpPr>
                <a:cxnSpLocks/>
                <a:stCxn id="105" idx="6"/>
                <a:endCxn id="110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Hexagon 109">
                <a:extLst>
                  <a:ext uri="{FF2B5EF4-FFF2-40B4-BE49-F238E27FC236}">
                    <a16:creationId xmlns="" xmlns:a16="http://schemas.microsoft.com/office/drawing/2014/main" id="{BCF40B9E-5E0E-41F4-9491-E3FF01D3BB46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="" xmlns:a16="http://schemas.microsoft.com/office/drawing/2014/main" id="{7186CCDF-3988-46CA-84C4-9F97303F89BC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="" xmlns:a16="http://schemas.microsoft.com/office/drawing/2014/main" id="{99D34879-7633-493E-BA77-A5B8BFE7F79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="" xmlns:a16="http://schemas.microsoft.com/office/drawing/2014/main" id="{D9A03385-FC4D-420E-8307-500E512483A0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2628534B-3EAB-45C5-807C-91F8824EE02B}"/>
                </a:ext>
              </a:extLst>
            </p:cNvPr>
            <p:cNvGrpSpPr/>
            <p:nvPr/>
          </p:nvGrpSpPr>
          <p:grpSpPr>
            <a:xfrm>
              <a:off x="1054323" y="3839384"/>
              <a:ext cx="2444292" cy="371628"/>
              <a:chOff x="1093246" y="5424923"/>
              <a:chExt cx="4383797" cy="655911"/>
            </a:xfrm>
          </p:grpSpPr>
          <p:sp>
            <p:nvSpPr>
              <p:cNvPr id="115" name="Oval 114">
                <a:extLst>
                  <a:ext uri="{FF2B5EF4-FFF2-40B4-BE49-F238E27FC236}">
                    <a16:creationId xmlns="" xmlns:a16="http://schemas.microsoft.com/office/drawing/2014/main" id="{8F7A904E-FBAB-4EF3-A26F-49D463E38588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="" xmlns:a16="http://schemas.microsoft.com/office/drawing/2014/main" id="{863BC25A-F468-4C36-933B-C677F9D45099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="" xmlns:a16="http://schemas.microsoft.com/office/drawing/2014/main" id="{EE30F11D-A7FA-4B8A-8434-3F79601583CA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="" xmlns:a16="http://schemas.microsoft.com/office/drawing/2014/main" id="{E1261A6D-CA79-41F7-8772-BBC024077FE0}"/>
                  </a:ext>
                </a:extLst>
              </p:cNvPr>
              <p:cNvCxnSpPr>
                <a:cxnSpLocks/>
                <a:endCxn id="115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="" xmlns:a16="http://schemas.microsoft.com/office/drawing/2014/main" id="{9C047745-312D-4806-B329-58EEFA524F9A}"/>
                  </a:ext>
                </a:extLst>
              </p:cNvPr>
              <p:cNvCxnSpPr>
                <a:stCxn id="115" idx="6"/>
                <a:endCxn id="116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="" xmlns:a16="http://schemas.microsoft.com/office/drawing/2014/main" id="{4720A252-FED0-4118-BB2B-AD749984E21F}"/>
                  </a:ext>
                </a:extLst>
              </p:cNvPr>
              <p:cNvCxnSpPr>
                <a:stCxn id="116" idx="6"/>
                <a:endCxn id="117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="" xmlns:a16="http://schemas.microsoft.com/office/drawing/2014/main" id="{FA623EED-5309-460C-886D-BA9D7E25E741}"/>
                  </a:ext>
                </a:extLst>
              </p:cNvPr>
              <p:cNvCxnSpPr>
                <a:cxnSpLocks/>
                <a:stCxn id="117" idx="6"/>
                <a:endCxn id="122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Hexagon 121">
                <a:extLst>
                  <a:ext uri="{FF2B5EF4-FFF2-40B4-BE49-F238E27FC236}">
                    <a16:creationId xmlns="" xmlns:a16="http://schemas.microsoft.com/office/drawing/2014/main" id="{CCFA0CA1-5769-45F9-A454-76CA1F430B84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="" xmlns:a16="http://schemas.microsoft.com/office/drawing/2014/main" id="{94A580B4-07AF-4AFF-821C-53C2EF335D81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="" xmlns:a16="http://schemas.microsoft.com/office/drawing/2014/main" id="{2B45C67A-4FA5-4254-9DE9-30A25640884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="" xmlns:a16="http://schemas.microsoft.com/office/drawing/2014/main" id="{55570001-5C35-4A70-B7DC-D423141B9D66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="" xmlns:a16="http://schemas.microsoft.com/office/drawing/2014/main" id="{B4FA8F8C-65B4-4AA3-B5D5-DC00B5687C99}"/>
                </a:ext>
              </a:extLst>
            </p:cNvPr>
            <p:cNvGrpSpPr/>
            <p:nvPr/>
          </p:nvGrpSpPr>
          <p:grpSpPr>
            <a:xfrm>
              <a:off x="1073542" y="4264913"/>
              <a:ext cx="2444292" cy="371628"/>
              <a:chOff x="1093246" y="5424923"/>
              <a:chExt cx="4383797" cy="655911"/>
            </a:xfrm>
          </p:grpSpPr>
          <p:sp>
            <p:nvSpPr>
              <p:cNvPr id="127" name="Oval 126">
                <a:extLst>
                  <a:ext uri="{FF2B5EF4-FFF2-40B4-BE49-F238E27FC236}">
                    <a16:creationId xmlns="" xmlns:a16="http://schemas.microsoft.com/office/drawing/2014/main" id="{FB6CC465-35A5-4920-8F3C-7147A1B955D7}"/>
                  </a:ext>
                </a:extLst>
              </p:cNvPr>
              <p:cNvSpPr/>
              <p:nvPr/>
            </p:nvSpPr>
            <p:spPr>
              <a:xfrm>
                <a:off x="2033757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="" xmlns:a16="http://schemas.microsoft.com/office/drawing/2014/main" id="{A3645CB8-3400-4231-8BAD-120627CB9030}"/>
                  </a:ext>
                </a:extLst>
              </p:cNvPr>
              <p:cNvSpPr/>
              <p:nvPr/>
            </p:nvSpPr>
            <p:spPr>
              <a:xfrm>
                <a:off x="2933869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="" xmlns:a16="http://schemas.microsoft.com/office/drawing/2014/main" id="{D3593B5B-E854-44EC-AF9A-C9F74139AB25}"/>
                  </a:ext>
                </a:extLst>
              </p:cNvPr>
              <p:cNvSpPr/>
              <p:nvPr/>
            </p:nvSpPr>
            <p:spPr>
              <a:xfrm>
                <a:off x="3833981" y="5440360"/>
                <a:ext cx="600075" cy="6096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="" xmlns:a16="http://schemas.microsoft.com/office/drawing/2014/main" id="{EA4EDC15-9174-47E8-B3B1-BD6569DE6C1D}"/>
                  </a:ext>
                </a:extLst>
              </p:cNvPr>
              <p:cNvCxnSpPr>
                <a:cxnSpLocks/>
                <a:endCxn id="127" idx="2"/>
              </p:cNvCxnSpPr>
              <p:nvPr/>
            </p:nvCxnSpPr>
            <p:spPr>
              <a:xfrm>
                <a:off x="1733720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="" xmlns:a16="http://schemas.microsoft.com/office/drawing/2014/main" id="{5752C1AC-AE47-4EDE-A6D8-8ED3E2696AD9}"/>
                  </a:ext>
                </a:extLst>
              </p:cNvPr>
              <p:cNvCxnSpPr>
                <a:stCxn id="127" idx="6"/>
                <a:endCxn id="128" idx="2"/>
              </p:cNvCxnSpPr>
              <p:nvPr/>
            </p:nvCxnSpPr>
            <p:spPr>
              <a:xfrm>
                <a:off x="2633832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="" xmlns:a16="http://schemas.microsoft.com/office/drawing/2014/main" id="{53660814-EA55-4780-BF2A-1805BC9CC3EE}"/>
                  </a:ext>
                </a:extLst>
              </p:cNvPr>
              <p:cNvCxnSpPr>
                <a:stCxn id="128" idx="6"/>
                <a:endCxn id="129" idx="2"/>
              </p:cNvCxnSpPr>
              <p:nvPr/>
            </p:nvCxnSpPr>
            <p:spPr>
              <a:xfrm>
                <a:off x="3533944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="" xmlns:a16="http://schemas.microsoft.com/office/drawing/2014/main" id="{BB72A9B2-9AD1-4696-9E6E-61051ADA2D30}"/>
                  </a:ext>
                </a:extLst>
              </p:cNvPr>
              <p:cNvCxnSpPr>
                <a:cxnSpLocks/>
                <a:stCxn id="129" idx="6"/>
                <a:endCxn id="134" idx="3"/>
              </p:cNvCxnSpPr>
              <p:nvPr/>
            </p:nvCxnSpPr>
            <p:spPr>
              <a:xfrm>
                <a:off x="4434056" y="574516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Hexagon 133">
                <a:extLst>
                  <a:ext uri="{FF2B5EF4-FFF2-40B4-BE49-F238E27FC236}">
                    <a16:creationId xmlns="" xmlns:a16="http://schemas.microsoft.com/office/drawing/2014/main" id="{C8A53DB2-1FB7-4DA3-8B73-7771E88EFDC0}"/>
                  </a:ext>
                </a:extLst>
              </p:cNvPr>
              <p:cNvSpPr/>
              <p:nvPr/>
            </p:nvSpPr>
            <p:spPr>
              <a:xfrm>
                <a:off x="4734093" y="5424923"/>
                <a:ext cx="742950" cy="640474"/>
              </a:xfrm>
              <a:prstGeom prst="hexagon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="" xmlns:a16="http://schemas.microsoft.com/office/drawing/2014/main" id="{BC7B7D86-14CD-4979-9666-EFB56B3FD9C2}"/>
                  </a:ext>
                </a:extLst>
              </p:cNvPr>
              <p:cNvGrpSpPr/>
              <p:nvPr/>
            </p:nvGrpSpPr>
            <p:grpSpPr>
              <a:xfrm>
                <a:off x="1093246" y="5440360"/>
                <a:ext cx="640474" cy="640474"/>
                <a:chOff x="7086600" y="4362450"/>
                <a:chExt cx="640474" cy="64047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="" xmlns:a16="http://schemas.microsoft.com/office/drawing/2014/main" id="{B4E9B83B-35AA-4C8E-9E21-04291AF3727D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="" xmlns:a16="http://schemas.microsoft.com/office/drawing/2014/main" id="{A74863F9-4B96-46C6-B29C-5AA8D8A5F611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6200F7A-6FD3-4AEF-A1EC-C42348B09CAB}"/>
                </a:ext>
              </a:extLst>
            </p:cNvPr>
            <p:cNvSpPr txBox="1"/>
            <p:nvPr/>
          </p:nvSpPr>
          <p:spPr>
            <a:xfrm>
              <a:off x="2412247" y="5687955"/>
              <a:ext cx="137473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Application</a:t>
              </a: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="" xmlns:a16="http://schemas.microsoft.com/office/drawing/2014/main" id="{FC2001B1-D140-4AD2-BC49-0205CBB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0" y="4048938"/>
            <a:ext cx="2216975" cy="626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3DD734F-D4FD-4E0B-B11C-D7E3D4702CEE}"/>
              </a:ext>
            </a:extLst>
          </p:cNvPr>
          <p:cNvSpPr/>
          <p:nvPr/>
        </p:nvSpPr>
        <p:spPr>
          <a:xfrm>
            <a:off x="235094" y="2006117"/>
            <a:ext cx="2771775" cy="97177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34DB662-7FA9-4C5D-91D9-0D2DF0E0D48A}"/>
              </a:ext>
            </a:extLst>
          </p:cNvPr>
          <p:cNvSpPr txBox="1"/>
          <p:nvPr/>
        </p:nvSpPr>
        <p:spPr>
          <a:xfrm>
            <a:off x="4860000" y="1620001"/>
            <a:ext cx="35125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Stream: </a:t>
            </a:r>
          </a:p>
          <a:p>
            <a:r>
              <a:rPr lang="en-US" sz="1350" dirty="0"/>
              <a:t>ORANGE</a:t>
            </a:r>
            <a:r>
              <a:rPr lang="en-US" sz="1350" b="1" dirty="0"/>
              <a:t>APPLE</a:t>
            </a:r>
            <a:r>
              <a:rPr lang="en-US" sz="1350" dirty="0"/>
              <a:t>BANANAPEARPEACH….</a:t>
            </a:r>
          </a:p>
        </p:txBody>
      </p:sp>
      <p:sp>
        <p:nvSpPr>
          <p:cNvPr id="140" name="Arrow: Right 139">
            <a:extLst>
              <a:ext uri="{FF2B5EF4-FFF2-40B4-BE49-F238E27FC236}">
                <a16:creationId xmlns="" xmlns:a16="http://schemas.microsoft.com/office/drawing/2014/main" id="{F24B61BE-41C5-4EF6-B3A8-F5D87C6B0BF1}"/>
              </a:ext>
            </a:extLst>
          </p:cNvPr>
          <p:cNvSpPr/>
          <p:nvPr/>
        </p:nvSpPr>
        <p:spPr>
          <a:xfrm rot="5400000">
            <a:off x="6307952" y="2687253"/>
            <a:ext cx="1875474" cy="716417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2</a:t>
            </a:r>
            <a:r>
              <a:rPr lang="en-US" sz="1350" baseline="30000" dirty="0">
                <a:solidFill>
                  <a:schemeClr val="tx1"/>
                </a:solidFill>
              </a:rPr>
              <a:t>nd</a:t>
            </a:r>
            <a:r>
              <a:rPr lang="en-US" sz="1350" dirty="0">
                <a:solidFill>
                  <a:schemeClr val="tx1"/>
                </a:solidFill>
              </a:rPr>
              <a:t> Execution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="" xmlns:a16="http://schemas.microsoft.com/office/drawing/2014/main" id="{7CB2E25C-32BC-4510-9D79-D7F3B36DA2CE}"/>
              </a:ext>
            </a:extLst>
          </p:cNvPr>
          <p:cNvSpPr/>
          <p:nvPr/>
        </p:nvSpPr>
        <p:spPr>
          <a:xfrm rot="1010250">
            <a:off x="3138504" y="3266241"/>
            <a:ext cx="3145436" cy="585221"/>
          </a:xfrm>
          <a:prstGeom prst="rightArrow">
            <a:avLst>
              <a:gd name="adj1" fmla="val 50000"/>
              <a:gd name="adj2" fmla="val 9638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Configure Batch 2</a:t>
            </a:r>
          </a:p>
        </p:txBody>
      </p:sp>
    </p:spTree>
    <p:extLst>
      <p:ext uri="{BB962C8B-B14F-4D97-AF65-F5344CB8AC3E}">
        <p14:creationId xmlns:p14="http://schemas.microsoft.com/office/powerpoint/2010/main" val="26269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9" grpId="0"/>
      <p:bldP spid="140" grpId="0" animBg="1"/>
      <p:bldP spid="1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71" y="1838010"/>
            <a:ext cx="8229600" cy="857250"/>
          </a:xfrm>
        </p:spPr>
        <p:txBody>
          <a:bodyPr/>
          <a:lstStyle/>
          <a:p>
            <a:r>
              <a:rPr lang="en-US" dirty="0" smtClean="0"/>
              <a:t>Observation and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A14216-3758-4AFD-99E2-B44347C8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34" y="957532"/>
            <a:ext cx="8663318" cy="3391554"/>
          </a:xfrm>
        </p:spPr>
        <p:txBody>
          <a:bodyPr/>
          <a:lstStyle/>
          <a:p>
            <a:r>
              <a:rPr lang="en-US" dirty="0"/>
              <a:t>After the execution</a:t>
            </a:r>
          </a:p>
          <a:p>
            <a:pPr lvl="1"/>
            <a:r>
              <a:rPr lang="en-US" dirty="0"/>
              <a:t>Some states are never enabled (cold)!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AAD2D43B-46EA-466C-9BFF-8CD5B85802A6}"/>
              </a:ext>
            </a:extLst>
          </p:cNvPr>
          <p:cNvGrpSpPr/>
          <p:nvPr/>
        </p:nvGrpSpPr>
        <p:grpSpPr>
          <a:xfrm>
            <a:off x="827523" y="2579977"/>
            <a:ext cx="7239941" cy="1289999"/>
            <a:chOff x="961885" y="3648640"/>
            <a:chExt cx="9717193" cy="1643297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EE9C81F1-AA23-44E4-9F69-5A6960240038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87C78548-559C-49F8-9F60-9F365C7C690B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3C4C2F46-5D25-4DE6-889F-F4A71F6FF9F2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11384CAD-2709-4B61-9579-BFD92A2F4B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E139F6E2-98B3-48EE-801D-7E68E83D5F24}"/>
                </a:ext>
              </a:extLst>
            </p:cNvPr>
            <p:cNvCxnSpPr>
              <a:stCxn id="22" idx="6"/>
              <a:endCxn id="23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505EA330-1F28-4639-92AF-31C1646BCF49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CC1186A0-5896-4A6E-A62D-6FB93342BD4D}"/>
                </a:ext>
              </a:extLst>
            </p:cNvPr>
            <p:cNvCxnSpPr>
              <a:cxnSpLocks/>
              <a:stCxn id="24" idx="6"/>
              <a:endCxn id="29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Hexagon 28">
              <a:extLst>
                <a:ext uri="{FF2B5EF4-FFF2-40B4-BE49-F238E27FC236}">
                  <a16:creationId xmlns="" xmlns:a16="http://schemas.microsoft.com/office/drawing/2014/main" id="{37E97381-E390-4EDB-ACA8-A13A07E4A03D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E</a:t>
              </a:r>
              <a:endParaRPr lang="en-US" sz="135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E0B70F9-E37E-4F32-A88C-F3937AAF39E0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45" name="Oval 44">
                <a:extLst>
                  <a:ext uri="{FF2B5EF4-FFF2-40B4-BE49-F238E27FC236}">
                    <a16:creationId xmlns="" xmlns:a16="http://schemas.microsoft.com/office/drawing/2014/main" id="{958B37C0-07CF-4601-BF40-E53F8D3911C7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="" xmlns:a16="http://schemas.microsoft.com/office/drawing/2014/main" id="{ECD5EB68-3AB2-4904-B861-104F5369093E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FCE1676-AD3F-4B9B-807F-64175B468760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67C5B61B-C52F-402A-9AD5-8004E5D9A11D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E2B8A1FC-8BD9-487A-9F62-70DADF0976B9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66A487A9-DC8E-4D35-B1FC-11A3880ADC46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41CD7A48-549A-4D64-89E3-8B57D5251DC4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B2BCADC2-530B-42AC-834D-BB72DBC02F02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O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="" xmlns:a16="http://schemas.microsoft.com/office/drawing/2014/main" id="{26089DB2-B585-4559-A13B-C1277BE94029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="" xmlns:a16="http://schemas.microsoft.com/office/drawing/2014/main" id="{6B7C8B05-CD4F-4A28-A5A7-DCE654BEECC8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="" xmlns:a16="http://schemas.microsoft.com/office/drawing/2014/main" id="{92DF1A1D-1832-43BF-816B-797036B7AE34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6422F51E-7884-4CA1-8D58-FF4B042E4D0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="" xmlns:a16="http://schemas.microsoft.com/office/drawing/2014/main" id="{19B3B5D8-60D7-43EF-94F3-3B2A024E3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="" xmlns:a16="http://schemas.microsoft.com/office/drawing/2014/main" id="{8F5FC3DB-0184-4B89-A997-8050B978DD6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Hexagon 42">
              <a:extLst>
                <a:ext uri="{FF2B5EF4-FFF2-40B4-BE49-F238E27FC236}">
                  <a16:creationId xmlns="" xmlns:a16="http://schemas.microsoft.com/office/drawing/2014/main" id="{0949EB5C-93E5-4B67-9497-9F0AF741F8EC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="" xmlns:a16="http://schemas.microsoft.com/office/drawing/2014/main" id="{6BAEAA0E-C3A0-4B96-B3E8-082ECD6A5A3B}"/>
                </a:ext>
              </a:extLst>
            </p:cNvPr>
            <p:cNvCxnSpPr>
              <a:cxnSpLocks/>
              <a:stCxn id="24" idx="4"/>
              <a:endCxn id="31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A114E83-61A8-4945-BD95-DABC0040D159}"/>
              </a:ext>
            </a:extLst>
          </p:cNvPr>
          <p:cNvGrpSpPr/>
          <p:nvPr/>
        </p:nvGrpSpPr>
        <p:grpSpPr>
          <a:xfrm>
            <a:off x="4140886" y="2635706"/>
            <a:ext cx="4160897" cy="1375555"/>
            <a:chOff x="5383159" y="4290651"/>
            <a:chExt cx="5547862" cy="183407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4C1CAA1-2DBA-40CE-92E8-BC1FBA624A1D}"/>
                </a:ext>
              </a:extLst>
            </p:cNvPr>
            <p:cNvSpPr/>
            <p:nvPr/>
          </p:nvSpPr>
          <p:spPr>
            <a:xfrm>
              <a:off x="5383159" y="4705504"/>
              <a:ext cx="5547862" cy="14192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51785DE-9ACF-4E6D-994E-EB9888B6E974}"/>
                </a:ext>
              </a:extLst>
            </p:cNvPr>
            <p:cNvSpPr txBox="1"/>
            <p:nvPr/>
          </p:nvSpPr>
          <p:spPr>
            <a:xfrm>
              <a:off x="7585369" y="4290651"/>
              <a:ext cx="151580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B0F0"/>
                  </a:solidFill>
                </a:rPr>
                <a:t>Cold States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C879F1C-C3EA-4E44-B304-F7BA48EDC8F4}"/>
              </a:ext>
            </a:extLst>
          </p:cNvPr>
          <p:cNvSpPr txBox="1"/>
          <p:nvPr/>
        </p:nvSpPr>
        <p:spPr>
          <a:xfrm>
            <a:off x="1659235" y="311791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C000"/>
                </a:solidFill>
              </a:rPr>
              <a:t>Hot States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78CF44FB-F4EB-42EE-BDA1-D3D468930B71}"/>
              </a:ext>
            </a:extLst>
          </p:cNvPr>
          <p:cNvGrpSpPr/>
          <p:nvPr/>
        </p:nvGrpSpPr>
        <p:grpSpPr>
          <a:xfrm>
            <a:off x="827523" y="2302979"/>
            <a:ext cx="7239941" cy="1890336"/>
            <a:chOff x="1327705" y="2894002"/>
            <a:chExt cx="9653255" cy="2520447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A03504B-96DD-4873-9021-7F3C1783254C}"/>
                </a:ext>
              </a:extLst>
            </p:cNvPr>
            <p:cNvSpPr txBox="1"/>
            <p:nvPr/>
          </p:nvSpPr>
          <p:spPr>
            <a:xfrm>
              <a:off x="1327705" y="2894002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AE99213-4421-4172-9F66-952362F15DE3}"/>
                </a:ext>
              </a:extLst>
            </p:cNvPr>
            <p:cNvSpPr txBox="1"/>
            <p:nvPr/>
          </p:nvSpPr>
          <p:spPr>
            <a:xfrm>
              <a:off x="2227816" y="2912167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0630818C-1793-437C-9EEB-4B584AA12126}"/>
                </a:ext>
              </a:extLst>
            </p:cNvPr>
            <p:cNvSpPr txBox="1"/>
            <p:nvPr/>
          </p:nvSpPr>
          <p:spPr>
            <a:xfrm>
              <a:off x="3127929" y="2912167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DC56D515-442F-4692-85AE-8CD84C01B40E}"/>
                </a:ext>
              </a:extLst>
            </p:cNvPr>
            <p:cNvSpPr txBox="1"/>
            <p:nvPr/>
          </p:nvSpPr>
          <p:spPr>
            <a:xfrm>
              <a:off x="3998198" y="2915075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C5E4831-8F0E-496F-9518-9D65B15D5B6F}"/>
                </a:ext>
              </a:extLst>
            </p:cNvPr>
            <p:cNvSpPr txBox="1"/>
            <p:nvPr/>
          </p:nvSpPr>
          <p:spPr>
            <a:xfrm>
              <a:off x="5026858" y="2894002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E411CB35-079B-4534-84FC-DA406D4F56A6}"/>
                </a:ext>
              </a:extLst>
            </p:cNvPr>
            <p:cNvSpPr txBox="1"/>
            <p:nvPr/>
          </p:nvSpPr>
          <p:spPr>
            <a:xfrm>
              <a:off x="4936434" y="5014340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EB585928-ADFA-48B2-B7E2-6D947ABDDEAE}"/>
                </a:ext>
              </a:extLst>
            </p:cNvPr>
            <p:cNvSpPr txBox="1"/>
            <p:nvPr/>
          </p:nvSpPr>
          <p:spPr>
            <a:xfrm>
              <a:off x="5914365" y="3993466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6064ED1-51B2-4EF5-88C3-3750C65C8B3F}"/>
                </a:ext>
              </a:extLst>
            </p:cNvPr>
            <p:cNvSpPr txBox="1"/>
            <p:nvPr/>
          </p:nvSpPr>
          <p:spPr>
            <a:xfrm>
              <a:off x="6822947" y="3975947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681A0BB-24E5-4A43-B0C5-FECAFBD2D3E8}"/>
                </a:ext>
              </a:extLst>
            </p:cNvPr>
            <p:cNvSpPr txBox="1"/>
            <p:nvPr/>
          </p:nvSpPr>
          <p:spPr>
            <a:xfrm>
              <a:off x="7658637" y="3975947"/>
              <a:ext cx="75232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CFFDCE2D-419D-4068-92A3-A6C8A4DB7BA7}"/>
                </a:ext>
              </a:extLst>
            </p:cNvPr>
            <p:cNvSpPr txBox="1"/>
            <p:nvPr/>
          </p:nvSpPr>
          <p:spPr>
            <a:xfrm>
              <a:off x="8507280" y="3963342"/>
              <a:ext cx="6251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S9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23DECB3D-6883-47D6-B91F-F8DAA9CF1161}"/>
                </a:ext>
              </a:extLst>
            </p:cNvPr>
            <p:cNvSpPr txBox="1"/>
            <p:nvPr/>
          </p:nvSpPr>
          <p:spPr>
            <a:xfrm>
              <a:off x="9312315" y="3957411"/>
              <a:ext cx="7510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S10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35D640C-223A-4E59-A926-85F554D64C9F}"/>
                </a:ext>
              </a:extLst>
            </p:cNvPr>
            <p:cNvSpPr txBox="1"/>
            <p:nvPr/>
          </p:nvSpPr>
          <p:spPr>
            <a:xfrm>
              <a:off x="10245759" y="3943142"/>
              <a:ext cx="73520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40919D-5FC7-46B4-A228-CFF211CE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Underutilization of 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7B6A93C-6BBF-4F52-8284-831AC27E222F}"/>
              </a:ext>
            </a:extLst>
          </p:cNvPr>
          <p:cNvSpPr txBox="1"/>
          <p:nvPr/>
        </p:nvSpPr>
        <p:spPr>
          <a:xfrm>
            <a:off x="790123" y="3873966"/>
            <a:ext cx="7760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Because of </a:t>
            </a:r>
            <a:r>
              <a:rPr lang="en-US" sz="2100" b="1" i="1" dirty="0"/>
              <a:t>mismatch</a:t>
            </a:r>
            <a:r>
              <a:rPr lang="en-US" sz="2100" b="1" dirty="0"/>
              <a:t>, there are many cold states configured to AP.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=""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6095" y="987298"/>
          <a:ext cx="8131811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298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25" y="-38809"/>
            <a:ext cx="8931349" cy="857250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80010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76846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3371851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377190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428625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337185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</a:t>
            </a:r>
            <a:r>
              <a:rPr lang="en-US" sz="12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</a:t>
            </a:r>
            <a:r>
              <a:rPr lang="en-US" sz="1200" b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 Elements</a:t>
            </a:r>
            <a:endParaRPr 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57900" y="38290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43434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274320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14650" y="1805090"/>
            <a:ext cx="3028950" cy="856971"/>
            <a:chOff x="2914650" y="1805090"/>
            <a:chExt cx="3028950" cy="856971"/>
          </a:xfrm>
        </p:grpSpPr>
        <p:sp>
          <p:nvSpPr>
            <p:cNvPr id="27" name="Rounded Rectangle 26"/>
            <p:cNvSpPr/>
            <p:nvPr/>
          </p:nvSpPr>
          <p:spPr>
            <a:xfrm>
              <a:off x="3109611" y="1805090"/>
              <a:ext cx="2639028" cy="44134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Communication</a:t>
              </a:r>
              <a:endPara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Left-Right Arrow 3"/>
            <p:cNvSpPr/>
            <p:nvPr/>
          </p:nvSpPr>
          <p:spPr>
            <a:xfrm>
              <a:off x="2914650" y="2090561"/>
              <a:ext cx="3028950" cy="571500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0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only configuring hot states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50" y="3061591"/>
            <a:ext cx="2447824" cy="1066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52" y="3074623"/>
            <a:ext cx="2315966" cy="47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2" y="1507517"/>
            <a:ext cx="176449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130" y="1244133"/>
            <a:ext cx="2204141" cy="1525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857" y="3100667"/>
            <a:ext cx="2147414" cy="12657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0015" y="1473049"/>
            <a:ext cx="2438095" cy="10676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110" y="1479734"/>
            <a:ext cx="2383009" cy="106092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274950" y="1066233"/>
            <a:ext cx="4719867" cy="300082"/>
            <a:chOff x="5699933" y="1421643"/>
            <a:chExt cx="6293156" cy="40010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9933" y="1753945"/>
              <a:ext cx="6293156" cy="42554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7423232" y="1421643"/>
              <a:ext cx="112680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0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165304-1D67-419A-995B-7B8A1B7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6F11F4-2B4C-4E69-B359-4D398F1E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Introduction 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Background and Motivation</a:t>
            </a:r>
          </a:p>
          <a:p>
            <a:r>
              <a:rPr lang="en-US" sz="2400" b="1" dirty="0"/>
              <a:t>Challenges and Our </a:t>
            </a:r>
            <a:r>
              <a:rPr lang="en-US" altLang="zh-CN" sz="2400" b="1" dirty="0"/>
              <a:t>Approach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17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D5E4E4-9680-4089-9EC5-E09AD106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342901"/>
            <a:ext cx="8229600" cy="85725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9FAAFC-ECFE-40D7-ADE6-4AB7DA095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374"/>
            <a:ext cx="8229600" cy="3179249"/>
          </a:xfrm>
        </p:spPr>
        <p:txBody>
          <a:bodyPr>
            <a:normAutofit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en-US" sz="3600" dirty="0"/>
              <a:t>How do we predict and partition?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en-US" sz="4050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en-US" sz="3600" dirty="0"/>
              <a:t>How do we handle the mispredictions? </a:t>
            </a:r>
          </a:p>
        </p:txBody>
      </p:sp>
    </p:spTree>
    <p:extLst>
      <p:ext uri="{BB962C8B-B14F-4D97-AF65-F5344CB8AC3E}">
        <p14:creationId xmlns:p14="http://schemas.microsoft.com/office/powerpoint/2010/main" val="7265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4845DA-70F1-4EB2-9499-7948121D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0973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Which states are more likely to be hot?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8F3847F-3F31-4D12-A5EC-9A6BFFEBD9D0}"/>
              </a:ext>
            </a:extLst>
          </p:cNvPr>
          <p:cNvGrpSpPr/>
          <p:nvPr/>
        </p:nvGrpSpPr>
        <p:grpSpPr>
          <a:xfrm rot="5400000">
            <a:off x="-1159285" y="2498236"/>
            <a:ext cx="3691743" cy="657788"/>
            <a:chOff x="961885" y="3648640"/>
            <a:chExt cx="9717193" cy="1643297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C9266B8F-055C-4A2D-B9CD-C208675FF3A0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48211FD5-EE0F-4308-86BB-526EA4D80C2C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B1C59462-171F-4D48-B019-DB8CC118C7EB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194DE9AC-7883-488D-8979-117C3B2F14C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6B59465F-3E97-410D-BBDE-D723EAEB459F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B6F6BC05-443E-4EF1-9D8F-0AE0801FE61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03A0A2E9-E5B5-4260-9B43-7F41DB237DBC}"/>
                </a:ext>
              </a:extLst>
            </p:cNvPr>
            <p:cNvCxnSpPr>
              <a:cxnSpLocks/>
              <a:stCxn id="11" idx="6"/>
              <a:endCxn id="16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Hexagon 15">
              <a:extLst>
                <a:ext uri="{FF2B5EF4-FFF2-40B4-BE49-F238E27FC236}">
                  <a16:creationId xmlns="" xmlns:a16="http://schemas.microsoft.com/office/drawing/2014/main" id="{D5C6DD93-7639-4FDD-8C74-BC9721DBDAFF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E</a:t>
              </a:r>
              <a:endParaRPr lang="en-US" sz="135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C749BD9F-786B-4B4C-96CF-4AD342DF316E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8FB5676F-5E6E-49E7-BCD3-AA2BEB0DDFBF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8F80C2CB-05B8-41A3-9F85-38B118B40FBB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4BB4107C-9D95-4DF4-B14B-20A0DC148BD9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9B0A65F-A02F-48A9-A26E-ADE38BDA32F5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34C72618-193A-4CCE-8584-7A053AF8B50F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666C0F11-C32B-4D77-8B1D-F4F058471CEF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F775EE53-53BA-4723-8EBB-A1637ACD41C5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06F740E9-F4BA-472E-8CD0-3075A0255B79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BED79DE5-EF86-451A-AE9C-58E6CCE06E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0D4CAF8D-CB6F-40BF-98AF-CBB90886C733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E31FBA9C-0A4E-4CEB-AD0D-B97A2DEDB0BB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5AA21F63-7AE4-45EA-A2D1-D96E617002BB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1AB95F64-DB1F-4D1A-B6E2-C28E16E8BEF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43D7B2FE-58BA-4078-B75D-C39A650DB19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Hexagon 29">
              <a:extLst>
                <a:ext uri="{FF2B5EF4-FFF2-40B4-BE49-F238E27FC236}">
                  <a16:creationId xmlns="" xmlns:a16="http://schemas.microsoft.com/office/drawing/2014/main" id="{767D8272-6572-4FA9-8193-C9F3CFED7EE6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38323CF6-C528-479C-BA6A-025D011E0057}"/>
                </a:ext>
              </a:extLst>
            </p:cNvPr>
            <p:cNvCxnSpPr>
              <a:cxnSpLocks/>
              <a:stCxn id="11" idx="4"/>
              <a:endCxn id="18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7271D4A1-9B8B-4795-A915-CC5A08EC9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886805"/>
              </p:ext>
            </p:extLst>
          </p:nvPr>
        </p:nvGraphicFramePr>
        <p:xfrm>
          <a:off x="1719071" y="845792"/>
          <a:ext cx="6967728" cy="284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93C072-0E9C-4FBD-9A5A-D05E1EC0E8D3}"/>
              </a:ext>
            </a:extLst>
          </p:cNvPr>
          <p:cNvSpPr txBox="1"/>
          <p:nvPr/>
        </p:nvSpPr>
        <p:spPr>
          <a:xfrm>
            <a:off x="1646417" y="3828770"/>
            <a:ext cx="78202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b="1" dirty="0"/>
              <a:t>Shallow states </a:t>
            </a:r>
            <a:r>
              <a:rPr lang="en-US" sz="2100" b="1" dirty="0">
                <a:sym typeface="Wingdings" panose="05000000000000000000" pitchFamily="2" charset="2"/>
              </a:rPr>
              <a:t></a:t>
            </a:r>
            <a:r>
              <a:rPr lang="en-US" sz="2100" b="1" dirty="0"/>
              <a:t> </a:t>
            </a:r>
            <a:r>
              <a:rPr lang="en-US" sz="2100" b="1" dirty="0">
                <a:solidFill>
                  <a:srgbClr val="FF0000"/>
                </a:solidFill>
              </a:rPr>
              <a:t>Hot</a:t>
            </a:r>
            <a:r>
              <a:rPr lang="en-US" sz="2100" b="1" dirty="0"/>
              <a:t>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CN" sz="21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100" b="1" dirty="0"/>
              <a:t>De</a:t>
            </a:r>
            <a:r>
              <a:rPr lang="en-US" sz="2100" b="1" dirty="0"/>
              <a:t>ep states </a:t>
            </a:r>
            <a:r>
              <a:rPr lang="en-US" sz="2100" b="1" dirty="0">
                <a:sym typeface="Wingdings" panose="05000000000000000000" pitchFamily="2" charset="2"/>
              </a:rPr>
              <a:t> </a:t>
            </a:r>
            <a:r>
              <a:rPr lang="en-US" sz="2100" b="1" dirty="0">
                <a:solidFill>
                  <a:srgbClr val="00B0F0"/>
                </a:solidFill>
                <a:sym typeface="Wingdings" panose="05000000000000000000" pitchFamily="2" charset="2"/>
              </a:rPr>
              <a:t>C</a:t>
            </a:r>
            <a:r>
              <a:rPr lang="en-US" sz="2100" b="1" dirty="0">
                <a:solidFill>
                  <a:srgbClr val="00B0F0"/>
                </a:solidFill>
              </a:rPr>
              <a:t>old</a:t>
            </a:r>
            <a:r>
              <a:rPr lang="en-US" sz="2100" i="1" dirty="0">
                <a:solidFill>
                  <a:srgbClr val="00B0F0"/>
                </a:solidFill>
              </a:rPr>
              <a:t> </a:t>
            </a:r>
            <a:r>
              <a:rPr lang="en-US" sz="2100" i="1" dirty="0"/>
              <a:t>(Details in the paper)</a:t>
            </a:r>
          </a:p>
          <a:p>
            <a:pPr lvl="1"/>
            <a:endParaRPr lang="en-US" sz="2100" b="1" dirty="0">
              <a:solidFill>
                <a:srgbClr val="00B0F0"/>
              </a:solidFill>
            </a:endParaRPr>
          </a:p>
          <a:p>
            <a:pPr lvl="1"/>
            <a:endParaRPr lang="en-US" sz="2100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607EEF8-3488-47F4-AD32-45990E26547E}"/>
              </a:ext>
            </a:extLst>
          </p:cNvPr>
          <p:cNvGrpSpPr/>
          <p:nvPr/>
        </p:nvGrpSpPr>
        <p:grpSpPr>
          <a:xfrm>
            <a:off x="307425" y="901022"/>
            <a:ext cx="1511248" cy="1756334"/>
            <a:chOff x="409899" y="1201362"/>
            <a:chExt cx="2014997" cy="2341779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8AF00B3-1836-4D42-82C4-A70D55A3061C}"/>
                </a:ext>
              </a:extLst>
            </p:cNvPr>
            <p:cNvSpPr/>
            <p:nvPr/>
          </p:nvSpPr>
          <p:spPr>
            <a:xfrm>
              <a:off x="409899" y="1201362"/>
              <a:ext cx="1123747" cy="234177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="" xmlns:a16="http://schemas.microsoft.com/office/drawing/2014/main" id="{194ADA96-8F33-4E32-9C15-A56E8862668B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1533646" y="2372252"/>
              <a:ext cx="891250" cy="24941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27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3C2C9A2-A338-4175-9C39-255799548566}"/>
              </a:ext>
            </a:extLst>
          </p:cNvPr>
          <p:cNvSpPr/>
          <p:nvPr/>
        </p:nvSpPr>
        <p:spPr>
          <a:xfrm>
            <a:off x="292211" y="822961"/>
            <a:ext cx="1496833" cy="1769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350" b="1" dirty="0">
                <a:solidFill>
                  <a:schemeClr val="tx1"/>
                </a:solidFill>
              </a:rPr>
              <a:t>AP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4845DA-70F1-4EB2-9499-7948121D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6" y="7170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How do we partition?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8F3847F-3F31-4D12-A5EC-9A6BFFEBD9D0}"/>
              </a:ext>
            </a:extLst>
          </p:cNvPr>
          <p:cNvGrpSpPr/>
          <p:nvPr/>
        </p:nvGrpSpPr>
        <p:grpSpPr>
          <a:xfrm rot="5400000">
            <a:off x="-772205" y="2460982"/>
            <a:ext cx="3691743" cy="657788"/>
            <a:chOff x="961885" y="3648640"/>
            <a:chExt cx="9717193" cy="1643297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C9266B8F-055C-4A2D-B9CD-C208675FF3A0}"/>
                </a:ext>
              </a:extLst>
            </p:cNvPr>
            <p:cNvSpPr/>
            <p:nvPr/>
          </p:nvSpPr>
          <p:spPr>
            <a:xfrm>
              <a:off x="1902396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48211FD5-EE0F-4308-86BB-526EA4D80C2C}"/>
                </a:ext>
              </a:extLst>
            </p:cNvPr>
            <p:cNvSpPr/>
            <p:nvPr/>
          </p:nvSpPr>
          <p:spPr>
            <a:xfrm>
              <a:off x="2802508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B1C59462-171F-4D48-B019-DB8CC118C7EB}"/>
                </a:ext>
              </a:extLst>
            </p:cNvPr>
            <p:cNvSpPr/>
            <p:nvPr/>
          </p:nvSpPr>
          <p:spPr>
            <a:xfrm>
              <a:off x="3702620" y="366407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194DE9AC-7883-488D-8979-117C3B2F14C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602359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6B59465F-3E97-410D-BBDE-D723EAEB459F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2502471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B6F6BC05-443E-4EF1-9D8F-0AE0801FE61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402583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03A0A2E9-E5B5-4260-9B43-7F41DB237DBC}"/>
                </a:ext>
              </a:extLst>
            </p:cNvPr>
            <p:cNvCxnSpPr>
              <a:cxnSpLocks/>
              <a:stCxn id="11" idx="6"/>
              <a:endCxn id="16" idx="3"/>
            </p:cNvCxnSpPr>
            <p:nvPr/>
          </p:nvCxnSpPr>
          <p:spPr>
            <a:xfrm>
              <a:off x="4302695" y="396887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Hexagon 15">
              <a:extLst>
                <a:ext uri="{FF2B5EF4-FFF2-40B4-BE49-F238E27FC236}">
                  <a16:creationId xmlns="" xmlns:a16="http://schemas.microsoft.com/office/drawing/2014/main" id="{D5C6DD93-7639-4FDD-8C74-BC9721DBDAFF}"/>
                </a:ext>
              </a:extLst>
            </p:cNvPr>
            <p:cNvSpPr/>
            <p:nvPr/>
          </p:nvSpPr>
          <p:spPr>
            <a:xfrm>
              <a:off x="4602732" y="3648640"/>
              <a:ext cx="742950" cy="640474"/>
            </a:xfrm>
            <a:prstGeom prst="hexagon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E</a:t>
              </a:r>
              <a:endParaRPr lang="en-US" sz="135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C749BD9F-786B-4B4C-96CF-4AD342DF316E}"/>
                </a:ext>
              </a:extLst>
            </p:cNvPr>
            <p:cNvGrpSpPr/>
            <p:nvPr/>
          </p:nvGrpSpPr>
          <p:grpSpPr>
            <a:xfrm>
              <a:off x="961885" y="3664077"/>
              <a:ext cx="640474" cy="640474"/>
              <a:chOff x="7086600" y="4362450"/>
              <a:chExt cx="640474" cy="640474"/>
            </a:xfrm>
          </p:grpSpPr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8FB5676F-5E6E-49E7-BCD3-AA2BEB0DDFBF}"/>
                  </a:ext>
                </a:extLst>
              </p:cNvPr>
              <p:cNvSpPr/>
              <p:nvPr/>
            </p:nvSpPr>
            <p:spPr>
              <a:xfrm>
                <a:off x="7086600" y="4362450"/>
                <a:ext cx="640474" cy="64047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8F80C2CB-05B8-41A3-9F85-38B118B40FBB}"/>
                  </a:ext>
                </a:extLst>
              </p:cNvPr>
              <p:cNvSpPr/>
              <p:nvPr/>
            </p:nvSpPr>
            <p:spPr>
              <a:xfrm>
                <a:off x="7152566" y="4426526"/>
                <a:ext cx="512322" cy="51232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4BB4107C-9D95-4DF4-B14B-20A0DC148BD9}"/>
                </a:ext>
              </a:extLst>
            </p:cNvPr>
            <p:cNvSpPr/>
            <p:nvPr/>
          </p:nvSpPr>
          <p:spPr>
            <a:xfrm>
              <a:off x="4594886" y="4682337"/>
              <a:ext cx="600075" cy="609600"/>
            </a:xfrm>
            <a:prstGeom prst="ellipse">
              <a:avLst/>
            </a:prstGeom>
            <a:pattFill prst="pct75">
              <a:fgClr>
                <a:srgbClr val="FFC00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9B0A65F-A02F-48A9-A26E-ADE38BDA32F5}"/>
                </a:ext>
              </a:extLst>
            </p:cNvPr>
            <p:cNvSpPr/>
            <p:nvPr/>
          </p:nvSpPr>
          <p:spPr>
            <a:xfrm>
              <a:off x="5487152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34C72618-193A-4CCE-8584-7A053AF8B50F}"/>
                </a:ext>
              </a:extLst>
            </p:cNvPr>
            <p:cNvSpPr/>
            <p:nvPr/>
          </p:nvSpPr>
          <p:spPr>
            <a:xfrm>
              <a:off x="6375300" y="4682337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666C0F11-C32B-4D77-8B1D-F4F058471CEF}"/>
                </a:ext>
              </a:extLst>
            </p:cNvPr>
            <p:cNvSpPr/>
            <p:nvPr/>
          </p:nvSpPr>
          <p:spPr>
            <a:xfrm>
              <a:off x="7263448" y="4666900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F775EE53-53BA-4723-8EBB-A1637ACD41C5}"/>
                </a:ext>
              </a:extLst>
            </p:cNvPr>
            <p:cNvSpPr/>
            <p:nvPr/>
          </p:nvSpPr>
          <p:spPr>
            <a:xfrm>
              <a:off x="8163560" y="4650994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06F740E9-F4BA-472E-8CD0-3075A0255B79}"/>
                </a:ext>
              </a:extLst>
            </p:cNvPr>
            <p:cNvSpPr/>
            <p:nvPr/>
          </p:nvSpPr>
          <p:spPr>
            <a:xfrm>
              <a:off x="9043861" y="4643041"/>
              <a:ext cx="600075" cy="609600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BED79DE5-EF86-451A-AE9C-58E6CCE06E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4961" y="499773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0D4CAF8D-CB6F-40BF-98AF-CBB90886C733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7" y="4971700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E31FBA9C-0A4E-4CEB-AD0D-B97A2DEDB0BB}"/>
                </a:ext>
              </a:extLst>
            </p:cNvPr>
            <p:cNvCxnSpPr>
              <a:cxnSpLocks/>
            </p:cNvCxnSpPr>
            <p:nvPr/>
          </p:nvCxnSpPr>
          <p:spPr>
            <a:xfrm>
              <a:off x="6975375" y="4971367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5AA21F63-7AE4-45EA-A2D1-D96E617002BB}"/>
                </a:ext>
              </a:extLst>
            </p:cNvPr>
            <p:cNvCxnSpPr>
              <a:cxnSpLocks/>
            </p:cNvCxnSpPr>
            <p:nvPr/>
          </p:nvCxnSpPr>
          <p:spPr>
            <a:xfrm>
              <a:off x="7863523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1AB95F64-DB1F-4D1A-B6E2-C28E16E8BEF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635" y="4947841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43D7B2FE-58BA-4078-B75D-C39A650DB193}"/>
                </a:ext>
              </a:extLst>
            </p:cNvPr>
            <p:cNvCxnSpPr>
              <a:cxnSpLocks/>
            </p:cNvCxnSpPr>
            <p:nvPr/>
          </p:nvCxnSpPr>
          <p:spPr>
            <a:xfrm>
              <a:off x="9643936" y="4955794"/>
              <a:ext cx="300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Hexagon 29">
              <a:extLst>
                <a:ext uri="{FF2B5EF4-FFF2-40B4-BE49-F238E27FC236}">
                  <a16:creationId xmlns="" xmlns:a16="http://schemas.microsoft.com/office/drawing/2014/main" id="{767D8272-6572-4FA9-8193-C9F3CFED7EE6}"/>
                </a:ext>
              </a:extLst>
            </p:cNvPr>
            <p:cNvSpPr/>
            <p:nvPr/>
          </p:nvSpPr>
          <p:spPr>
            <a:xfrm>
              <a:off x="9936128" y="4627604"/>
              <a:ext cx="742950" cy="640474"/>
            </a:xfrm>
            <a:prstGeom prst="hexagon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38323CF6-C528-479C-BA6A-025D011E0057}"/>
                </a:ext>
              </a:extLst>
            </p:cNvPr>
            <p:cNvCxnSpPr>
              <a:cxnSpLocks/>
              <a:stCxn id="11" idx="4"/>
              <a:endCxn id="18" idx="1"/>
            </p:cNvCxnSpPr>
            <p:nvPr/>
          </p:nvCxnSpPr>
          <p:spPr>
            <a:xfrm>
              <a:off x="4002658" y="4273677"/>
              <a:ext cx="680107" cy="49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94CCE73-97C0-4F53-BF81-6652B9136915}"/>
              </a:ext>
            </a:extLst>
          </p:cNvPr>
          <p:cNvSpPr/>
          <p:nvPr/>
        </p:nvSpPr>
        <p:spPr>
          <a:xfrm>
            <a:off x="2343933" y="924055"/>
            <a:ext cx="62646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We use a simple but effective </a:t>
            </a:r>
            <a:r>
              <a:rPr lang="en-US" sz="3000" i="1" dirty="0"/>
              <a:t>offline</a:t>
            </a:r>
            <a:r>
              <a:rPr lang="en-US" sz="3000" dirty="0"/>
              <a:t> </a:t>
            </a:r>
            <a:r>
              <a:rPr lang="en-US" sz="3000" i="1" dirty="0"/>
              <a:t>profiling mechanism</a:t>
            </a:r>
            <a:r>
              <a:rPr lang="en-US" sz="3000" dirty="0"/>
              <a:t> to determine the partition topological-order. </a:t>
            </a:r>
            <a:r>
              <a:rPr lang="en-US" sz="2400" dirty="0"/>
              <a:t>(More details in the paper)</a:t>
            </a:r>
            <a:r>
              <a:rPr lang="en-US" sz="3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Partition via topological order makes transition unidirectional.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FCA20FD-4E07-4D84-9B66-DB839F712B0D}"/>
              </a:ext>
            </a:extLst>
          </p:cNvPr>
          <p:cNvGrpSpPr/>
          <p:nvPr/>
        </p:nvGrpSpPr>
        <p:grpSpPr>
          <a:xfrm>
            <a:off x="206659" y="2510364"/>
            <a:ext cx="2583825" cy="755752"/>
            <a:chOff x="275544" y="3347153"/>
            <a:chExt cx="3445100" cy="100766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A135E78C-284F-4DFC-8A15-66D8E3F52C6A}"/>
                </a:ext>
              </a:extLst>
            </p:cNvPr>
            <p:cNvCxnSpPr>
              <a:cxnSpLocks/>
            </p:cNvCxnSpPr>
            <p:nvPr/>
          </p:nvCxnSpPr>
          <p:spPr>
            <a:xfrm>
              <a:off x="275544" y="3347153"/>
              <a:ext cx="2639833" cy="30233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4BDEC30-2AE2-41EC-98A7-3D2D2CFB9F2D}"/>
                </a:ext>
              </a:extLst>
            </p:cNvPr>
            <p:cNvSpPr txBox="1"/>
            <p:nvPr/>
          </p:nvSpPr>
          <p:spPr>
            <a:xfrm>
              <a:off x="1439677" y="3677715"/>
              <a:ext cx="2280967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</a:rPr>
                <a:t>Topological Order </a:t>
              </a:r>
            </a:p>
            <a:p>
              <a:r>
                <a:rPr lang="en-US" sz="1350" b="1" dirty="0">
                  <a:solidFill>
                    <a:srgbClr val="FF0000"/>
                  </a:solidFill>
                </a:rPr>
                <a:t>K =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9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28A8FF9B-DB53-466A-B344-69CEE2512195}"/>
              </a:ext>
            </a:extLst>
          </p:cNvPr>
          <p:cNvSpPr/>
          <p:nvPr/>
        </p:nvSpPr>
        <p:spPr>
          <a:xfrm>
            <a:off x="2734717" y="921943"/>
            <a:ext cx="1496833" cy="19156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350" b="1" dirty="0">
                <a:solidFill>
                  <a:schemeClr val="tx1"/>
                </a:solidFill>
              </a:rPr>
              <a:t>AP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C81EB-F8F0-48E2-8779-3F43CC67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59" y="98639"/>
            <a:ext cx="8229600" cy="857250"/>
          </a:xfrm>
        </p:spPr>
        <p:txBody>
          <a:bodyPr/>
          <a:lstStyle/>
          <a:p>
            <a:r>
              <a:rPr lang="en-US" dirty="0"/>
              <a:t>How do we handle the mispredictions?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AFC5DB98-F2BF-437C-857F-5F225991D031}"/>
              </a:ext>
            </a:extLst>
          </p:cNvPr>
          <p:cNvSpPr txBox="1"/>
          <p:nvPr/>
        </p:nvSpPr>
        <p:spPr>
          <a:xfrm>
            <a:off x="5758880" y="862741"/>
            <a:ext cx="2212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</a:t>
            </a:r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dirty="0"/>
              <a:t>ICATION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20CD6521-258D-4980-9707-9073ADAB400D}"/>
              </a:ext>
            </a:extLst>
          </p:cNvPr>
          <p:cNvGrpSpPr/>
          <p:nvPr/>
        </p:nvGrpSpPr>
        <p:grpSpPr>
          <a:xfrm>
            <a:off x="5836091" y="2939623"/>
            <a:ext cx="1546698" cy="1115768"/>
            <a:chOff x="175098" y="4550099"/>
            <a:chExt cx="2062264" cy="1487690"/>
          </a:xfrm>
        </p:grpSpPr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7F133944-7764-40B8-9A5F-AC79F8226E4C}"/>
                </a:ext>
              </a:extLst>
            </p:cNvPr>
            <p:cNvSpPr/>
            <p:nvPr/>
          </p:nvSpPr>
          <p:spPr>
            <a:xfrm>
              <a:off x="226981" y="5567970"/>
              <a:ext cx="1534440" cy="4698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S3; cycle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10897FF1-5B82-47BB-A6BC-3C4CEB72FDB5}"/>
                </a:ext>
              </a:extLst>
            </p:cNvPr>
            <p:cNvSpPr txBox="1"/>
            <p:nvPr/>
          </p:nvSpPr>
          <p:spPr>
            <a:xfrm>
              <a:off x="175098" y="4550099"/>
              <a:ext cx="206226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Generated intermediate report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B5D1E40-7CA8-44AE-96E7-474EC7CD1DF8}"/>
              </a:ext>
            </a:extLst>
          </p:cNvPr>
          <p:cNvGrpSpPr/>
          <p:nvPr/>
        </p:nvGrpSpPr>
        <p:grpSpPr>
          <a:xfrm>
            <a:off x="407259" y="944005"/>
            <a:ext cx="1359736" cy="3691743"/>
            <a:chOff x="543012" y="1258673"/>
            <a:chExt cx="1812980" cy="4922324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0E9E1A94-1308-486B-9CC1-C5A371C6357D}"/>
                </a:ext>
              </a:extLst>
            </p:cNvPr>
            <p:cNvGrpSpPr/>
            <p:nvPr/>
          </p:nvGrpSpPr>
          <p:grpSpPr>
            <a:xfrm rot="5400000">
              <a:off x="-1029607" y="3281310"/>
              <a:ext cx="4922324" cy="877050"/>
              <a:chOff x="961885" y="3648640"/>
              <a:chExt cx="9717193" cy="1643297"/>
            </a:xfrm>
          </p:grpSpPr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D7B19102-DDBE-43B1-AEF2-A2CD6AE74835}"/>
                  </a:ext>
                </a:extLst>
              </p:cNvPr>
              <p:cNvSpPr/>
              <p:nvPr/>
            </p:nvSpPr>
            <p:spPr>
              <a:xfrm>
                <a:off x="1902396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E976AE61-378F-4CB2-9349-6AB5258B0F0A}"/>
                  </a:ext>
                </a:extLst>
              </p:cNvPr>
              <p:cNvSpPr/>
              <p:nvPr/>
            </p:nvSpPr>
            <p:spPr>
              <a:xfrm>
                <a:off x="2802508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E045418B-BD10-42C8-B9D2-5936B3EDCEF6}"/>
                  </a:ext>
                </a:extLst>
              </p:cNvPr>
              <p:cNvSpPr/>
              <p:nvPr/>
            </p:nvSpPr>
            <p:spPr>
              <a:xfrm>
                <a:off x="3702620" y="366407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L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="" xmlns:a16="http://schemas.microsoft.com/office/drawing/2014/main" id="{610002C7-40D6-407E-AC81-68C47C317890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602359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="" xmlns:a16="http://schemas.microsoft.com/office/drawing/2014/main" id="{C4475EEB-0E70-41EC-B5EF-4A8CCEA2351B}"/>
                  </a:ext>
                </a:extLst>
              </p:cNvPr>
              <p:cNvCxnSpPr>
                <a:stCxn id="7" idx="6"/>
                <a:endCxn id="8" idx="2"/>
              </p:cNvCxnSpPr>
              <p:nvPr/>
            </p:nvCxnSpPr>
            <p:spPr>
              <a:xfrm>
                <a:off x="2502471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="" xmlns:a16="http://schemas.microsoft.com/office/drawing/2014/main" id="{BCE7D234-0BA8-490D-9666-DDD5E948B1F5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3402583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="" xmlns:a16="http://schemas.microsoft.com/office/drawing/2014/main" id="{A74231D3-45ED-4F86-8633-63741E877F34}"/>
                  </a:ext>
                </a:extLst>
              </p:cNvPr>
              <p:cNvCxnSpPr>
                <a:cxnSpLocks/>
                <a:stCxn id="9" idx="6"/>
                <a:endCxn id="14" idx="3"/>
              </p:cNvCxnSpPr>
              <p:nvPr/>
            </p:nvCxnSpPr>
            <p:spPr>
              <a:xfrm>
                <a:off x="4302695" y="396887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Hexagon 13">
                <a:extLst>
                  <a:ext uri="{FF2B5EF4-FFF2-40B4-BE49-F238E27FC236}">
                    <a16:creationId xmlns="" xmlns:a16="http://schemas.microsoft.com/office/drawing/2014/main" id="{6D228AA2-64D2-40DD-9F39-2F02129D14CF}"/>
                  </a:ext>
                </a:extLst>
              </p:cNvPr>
              <p:cNvSpPr/>
              <p:nvPr/>
            </p:nvSpPr>
            <p:spPr>
              <a:xfrm>
                <a:off x="4602732" y="3648640"/>
                <a:ext cx="742950" cy="640474"/>
              </a:xfrm>
              <a:prstGeom prst="hexagon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E</a:t>
                </a:r>
                <a:endParaRPr lang="en-US" sz="135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C657BC57-3967-4ECF-BBEB-3DDA0F53D615}"/>
                  </a:ext>
                </a:extLst>
              </p:cNvPr>
              <p:cNvGrpSpPr/>
              <p:nvPr/>
            </p:nvGrpSpPr>
            <p:grpSpPr>
              <a:xfrm>
                <a:off x="961885" y="3664077"/>
                <a:ext cx="640474" cy="640474"/>
                <a:chOff x="7086600" y="4362450"/>
                <a:chExt cx="640474" cy="64047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="" xmlns:a16="http://schemas.microsoft.com/office/drawing/2014/main" id="{947E0FFC-FA5D-49A0-931E-874535FC45EB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="" xmlns:a16="http://schemas.microsoft.com/office/drawing/2014/main" id="{A19A8699-38AA-43F4-BF33-58EECAA0FE58}"/>
                    </a:ext>
                  </a:extLst>
                </p:cNvPr>
                <p:cNvSpPr/>
                <p:nvPr/>
              </p:nvSpPr>
              <p:spPr>
                <a:xfrm>
                  <a:off x="7152566" y="4426526"/>
                  <a:ext cx="512322" cy="51232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4B9BA9DD-E95C-4724-B321-B45C8AC44FF8}"/>
                  </a:ext>
                </a:extLst>
              </p:cNvPr>
              <p:cNvSpPr/>
              <p:nvPr/>
            </p:nvSpPr>
            <p:spPr>
              <a:xfrm>
                <a:off x="4594886" y="4682337"/>
                <a:ext cx="600075" cy="609600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25F09F3D-9E34-4718-8955-3562DBB2B698}"/>
                  </a:ext>
                </a:extLst>
              </p:cNvPr>
              <p:cNvSpPr/>
              <p:nvPr/>
            </p:nvSpPr>
            <p:spPr>
              <a:xfrm>
                <a:off x="5487152" y="4666900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C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A443FA73-90F4-4DC9-8F34-53D45CE9FD55}"/>
                  </a:ext>
                </a:extLst>
              </p:cNvPr>
              <p:cNvSpPr/>
              <p:nvPr/>
            </p:nvSpPr>
            <p:spPr>
              <a:xfrm>
                <a:off x="6375300" y="4682337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7443C7A0-982A-429F-91AE-D24201C6DA58}"/>
                  </a:ext>
                </a:extLst>
              </p:cNvPr>
              <p:cNvSpPr/>
              <p:nvPr/>
            </p:nvSpPr>
            <p:spPr>
              <a:xfrm>
                <a:off x="7263448" y="4666900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T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0BBA7C66-710C-4ACF-A1E2-AA6A5E9A9660}"/>
                  </a:ext>
                </a:extLst>
              </p:cNvPr>
              <p:cNvSpPr/>
              <p:nvPr/>
            </p:nvSpPr>
            <p:spPr>
              <a:xfrm>
                <a:off x="8163560" y="4650994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I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89D1B24B-E9BE-4C2E-9250-B9A93F9DF17A}"/>
                  </a:ext>
                </a:extLst>
              </p:cNvPr>
              <p:cNvSpPr/>
              <p:nvPr/>
            </p:nvSpPr>
            <p:spPr>
              <a:xfrm>
                <a:off x="9043861" y="4643041"/>
                <a:ext cx="600075" cy="609600"/>
              </a:xfrm>
              <a:prstGeom prst="ellipse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="" xmlns:a16="http://schemas.microsoft.com/office/drawing/2014/main" id="{30504F4F-C81B-4DF3-BC22-493FFE2C8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4961" y="499773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0DFECE7B-96F9-4889-AA7E-1241AC1E0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227" y="4971700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CA4EC908-4849-4EA4-BDB7-1C9A03E03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375" y="4971367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="" xmlns:a16="http://schemas.microsoft.com/office/drawing/2014/main" id="{5550295B-1D63-489B-8253-A3CF28492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3523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="" xmlns:a16="http://schemas.microsoft.com/office/drawing/2014/main" id="{F7E75532-942E-469A-8940-894C44335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635" y="4947841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="" xmlns:a16="http://schemas.microsoft.com/office/drawing/2014/main" id="{B847E610-CCA3-4714-BA1D-06CB76E11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3936" y="4955794"/>
                <a:ext cx="300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Hexagon 27">
                <a:extLst>
                  <a:ext uri="{FF2B5EF4-FFF2-40B4-BE49-F238E27FC236}">
                    <a16:creationId xmlns="" xmlns:a16="http://schemas.microsoft.com/office/drawing/2014/main" id="{FBA0ACAA-2E6E-4568-B78B-52D50AA5A59F}"/>
                  </a:ext>
                </a:extLst>
              </p:cNvPr>
              <p:cNvSpPr/>
              <p:nvPr/>
            </p:nvSpPr>
            <p:spPr>
              <a:xfrm>
                <a:off x="9936128" y="4627604"/>
                <a:ext cx="742950" cy="640474"/>
              </a:xfrm>
              <a:prstGeom prst="hexagon">
                <a:avLst/>
              </a:prstGeom>
              <a:pattFill prst="pct75">
                <a:fgClr>
                  <a:srgbClr val="00B0F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N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="" xmlns:a16="http://schemas.microsoft.com/office/drawing/2014/main" id="{4D4038BB-2F7B-4AE4-9CF0-9B1FCA8C7B28}"/>
                  </a:ext>
                </a:extLst>
              </p:cNvPr>
              <p:cNvCxnSpPr>
                <a:cxnSpLocks/>
                <a:stCxn id="9" idx="4"/>
                <a:endCxn id="16" idx="1"/>
              </p:cNvCxnSpPr>
              <p:nvPr/>
            </p:nvCxnSpPr>
            <p:spPr>
              <a:xfrm>
                <a:off x="4002658" y="4273677"/>
                <a:ext cx="680107" cy="497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60E2BF1D-218B-4FE9-B10F-70A982EE14F1}"/>
                </a:ext>
              </a:extLst>
            </p:cNvPr>
            <p:cNvSpPr txBox="1"/>
            <p:nvPr/>
          </p:nvSpPr>
          <p:spPr>
            <a:xfrm>
              <a:off x="1827642" y="2639053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S3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BB342B88-0847-4AC7-BE32-89DA280021AA}"/>
                </a:ext>
              </a:extLst>
            </p:cNvPr>
            <p:cNvSpPr txBox="1"/>
            <p:nvPr/>
          </p:nvSpPr>
          <p:spPr>
            <a:xfrm>
              <a:off x="543012" y="3107201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S4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7F0550D1-5DDA-4F52-A555-EA8FDD61B5EC}"/>
                </a:ext>
              </a:extLst>
            </p:cNvPr>
            <p:cNvSpPr txBox="1"/>
            <p:nvPr/>
          </p:nvSpPr>
          <p:spPr>
            <a:xfrm>
              <a:off x="1827643" y="3140985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S5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7A0EC89E-1F44-41EA-81C1-D37A76665202}"/>
                </a:ext>
              </a:extLst>
            </p:cNvPr>
            <p:cNvSpPr txBox="1"/>
            <p:nvPr/>
          </p:nvSpPr>
          <p:spPr>
            <a:xfrm>
              <a:off x="1819852" y="2169482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S2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B9ED9CC-118F-4F2A-A1CB-C3C8B9C6E39B}"/>
              </a:ext>
            </a:extLst>
          </p:cNvPr>
          <p:cNvGrpSpPr/>
          <p:nvPr/>
        </p:nvGrpSpPr>
        <p:grpSpPr>
          <a:xfrm>
            <a:off x="175720" y="1825408"/>
            <a:ext cx="2388465" cy="520923"/>
            <a:chOff x="234293" y="2433877"/>
            <a:chExt cx="3184621" cy="69456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16104546-2802-4A43-B20F-8438AA31632C}"/>
                </a:ext>
              </a:extLst>
            </p:cNvPr>
            <p:cNvCxnSpPr>
              <a:cxnSpLocks/>
            </p:cNvCxnSpPr>
            <p:nvPr/>
          </p:nvCxnSpPr>
          <p:spPr>
            <a:xfrm>
              <a:off x="234293" y="2433877"/>
              <a:ext cx="2639833" cy="30233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E99FB02-7511-47DE-8DE4-9DB4E5393979}"/>
                </a:ext>
              </a:extLst>
            </p:cNvPr>
            <p:cNvSpPr txBox="1"/>
            <p:nvPr/>
          </p:nvSpPr>
          <p:spPr>
            <a:xfrm>
              <a:off x="2614847" y="2728332"/>
              <a:ext cx="8040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</a:rPr>
                <a:t>K = 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121EF76-E5CE-4704-9E61-9D3A0A2C4991}"/>
              </a:ext>
            </a:extLst>
          </p:cNvPr>
          <p:cNvGrpSpPr/>
          <p:nvPr/>
        </p:nvGrpSpPr>
        <p:grpSpPr>
          <a:xfrm>
            <a:off x="2758325" y="952476"/>
            <a:ext cx="1460576" cy="1837763"/>
            <a:chOff x="3698502" y="1282689"/>
            <a:chExt cx="1947435" cy="2450350"/>
          </a:xfrm>
        </p:grpSpPr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A8367236-3E2D-4B3E-85D7-06E41586D096}"/>
                </a:ext>
              </a:extLst>
            </p:cNvPr>
            <p:cNvGrpSpPr/>
            <p:nvPr/>
          </p:nvGrpSpPr>
          <p:grpSpPr>
            <a:xfrm>
              <a:off x="3783889" y="1282689"/>
              <a:ext cx="1862048" cy="2450350"/>
              <a:chOff x="3335329" y="1201372"/>
              <a:chExt cx="1862048" cy="2450350"/>
            </a:xfrm>
          </p:grpSpPr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98DF1A44-8754-4C8B-8BBF-77E845FF6229}"/>
                  </a:ext>
                </a:extLst>
              </p:cNvPr>
              <p:cNvSpPr txBox="1"/>
              <p:nvPr/>
            </p:nvSpPr>
            <p:spPr>
              <a:xfrm>
                <a:off x="3335329" y="2974614"/>
                <a:ext cx="186204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b="1" dirty="0"/>
                  <a:t>Intermediate </a:t>
                </a:r>
              </a:p>
              <a:p>
                <a:r>
                  <a:rPr lang="en-US" altLang="zh-CN" sz="1350" b="1" dirty="0"/>
                  <a:t>reporting state</a:t>
                </a:r>
                <a:endParaRPr lang="en-US" sz="1350" b="1" dirty="0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="" xmlns:a16="http://schemas.microsoft.com/office/drawing/2014/main" id="{1D0A1AD0-7609-4592-8AFE-1512DABCA171}"/>
                  </a:ext>
                </a:extLst>
              </p:cNvPr>
              <p:cNvGrpSpPr/>
              <p:nvPr/>
            </p:nvGrpSpPr>
            <p:grpSpPr>
              <a:xfrm>
                <a:off x="3367702" y="1201372"/>
                <a:ext cx="841386" cy="1845751"/>
                <a:chOff x="3367702" y="1201372"/>
                <a:chExt cx="841386" cy="1845751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="" xmlns:a16="http://schemas.microsoft.com/office/drawing/2014/main" id="{0A00A54F-0D63-48D9-813A-A4FEC803768D}"/>
                    </a:ext>
                  </a:extLst>
                </p:cNvPr>
                <p:cNvSpPr/>
                <p:nvPr/>
              </p:nvSpPr>
              <p:spPr>
                <a:xfrm rot="5400000">
                  <a:off x="3886187" y="1667106"/>
                  <a:ext cx="303973" cy="32535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P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="" xmlns:a16="http://schemas.microsoft.com/office/drawing/2014/main" id="{555A7AA3-3003-4670-823B-5031F30CA66F}"/>
                    </a:ext>
                  </a:extLst>
                </p:cNvPr>
                <p:cNvSpPr/>
                <p:nvPr/>
              </p:nvSpPr>
              <p:spPr>
                <a:xfrm rot="5400000">
                  <a:off x="3886187" y="2123065"/>
                  <a:ext cx="303973" cy="325352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P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="" xmlns:a16="http://schemas.microsoft.com/office/drawing/2014/main" id="{461C9D75-92FE-45F6-8BBC-B9E7CEFBF145}"/>
                    </a:ext>
                  </a:extLst>
                </p:cNvPr>
                <p:cNvCxnSpPr>
                  <a:cxnSpLocks/>
                  <a:endCxn id="34" idx="2"/>
                </p:cNvCxnSpPr>
                <p:nvPr/>
              </p:nvCxnSpPr>
              <p:spPr>
                <a:xfrm rot="5400000">
                  <a:off x="3962180" y="1601802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="" xmlns:a16="http://schemas.microsoft.com/office/drawing/2014/main" id="{0D81A9E2-6639-4EF0-9855-77395720BE76}"/>
                    </a:ext>
                  </a:extLst>
                </p:cNvPr>
                <p:cNvCxnSpPr>
                  <a:stCxn id="34" idx="6"/>
                  <a:endCxn id="35" idx="2"/>
                </p:cNvCxnSpPr>
                <p:nvPr/>
              </p:nvCxnSpPr>
              <p:spPr>
                <a:xfrm rot="5400000">
                  <a:off x="3962180" y="2057762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="" xmlns:a16="http://schemas.microsoft.com/office/drawing/2014/main" id="{63F1C949-FD72-4197-AF96-054F470C15E4}"/>
                    </a:ext>
                  </a:extLst>
                </p:cNvPr>
                <p:cNvCxnSpPr>
                  <a:cxnSpLocks/>
                  <a:stCxn id="35" idx="6"/>
                </p:cNvCxnSpPr>
                <p:nvPr/>
              </p:nvCxnSpPr>
              <p:spPr>
                <a:xfrm rot="5400000">
                  <a:off x="3962180" y="2513721"/>
                  <a:ext cx="1519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>
                  <a:extLst>
                    <a:ext uri="{FF2B5EF4-FFF2-40B4-BE49-F238E27FC236}">
                      <a16:creationId xmlns="" xmlns:a16="http://schemas.microsoft.com/office/drawing/2014/main" id="{AA353507-0FB8-4DFB-B015-EE5723F30478}"/>
                    </a:ext>
                  </a:extLst>
                </p:cNvPr>
                <p:cNvGrpSpPr/>
                <p:nvPr/>
              </p:nvGrpSpPr>
              <p:grpSpPr>
                <a:xfrm rot="5400000">
                  <a:off x="3867716" y="1192676"/>
                  <a:ext cx="324437" cy="341830"/>
                  <a:chOff x="7086600" y="4362450"/>
                  <a:chExt cx="640474" cy="640474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="" xmlns:a16="http://schemas.microsoft.com/office/drawing/2014/main" id="{AA882603-446D-4B3E-83B9-5665A9D9E96D}"/>
                      </a:ext>
                    </a:extLst>
                  </p:cNvPr>
                  <p:cNvSpPr/>
                  <p:nvPr/>
                </p:nvSpPr>
                <p:spPr>
                  <a:xfrm>
                    <a:off x="7086600" y="4362450"/>
                    <a:ext cx="640474" cy="64047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="" xmlns:a16="http://schemas.microsoft.com/office/drawing/2014/main" id="{70F808E5-416F-4FF0-8B10-A2F5C24ED0E2}"/>
                      </a:ext>
                    </a:extLst>
                  </p:cNvPr>
                  <p:cNvSpPr/>
                  <p:nvPr/>
                </p:nvSpPr>
                <p:spPr>
                  <a:xfrm>
                    <a:off x="7152566" y="4426526"/>
                    <a:ext cx="512322" cy="512322"/>
                  </a:xfrm>
                  <a:prstGeom prst="ellipse">
                    <a:avLst/>
                  </a:prstGeom>
                  <a:pattFill prst="pct75">
                    <a:fgClr>
                      <a:srgbClr val="FFC000"/>
                    </a:fgClr>
                    <a:bgClr>
                      <a:schemeClr val="bg1"/>
                    </a:bgClr>
                  </a:pattFill>
                  <a:effectLst>
                    <a:outerShdw blurRad="40000" dist="23000" dir="5400000" rotWithShape="0">
                      <a:schemeClr val="bg1">
                        <a:alpha val="35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50" dirty="0">
                        <a:solidFill>
                          <a:schemeClr val="tx1"/>
                        </a:solidFill>
                      </a:rPr>
                      <a:t>A</a:t>
                    </a:r>
                  </a:p>
                </p:txBody>
              </p:sp>
            </p:grpSp>
            <p:sp>
              <p:nvSpPr>
                <p:cNvPr id="59" name="Hexagon 58">
                  <a:extLst>
                    <a:ext uri="{FF2B5EF4-FFF2-40B4-BE49-F238E27FC236}">
                      <a16:creationId xmlns="" xmlns:a16="http://schemas.microsoft.com/office/drawing/2014/main" id="{7A5CF837-626D-4F05-866B-C8EB25CD45E0}"/>
                    </a:ext>
                  </a:extLst>
                </p:cNvPr>
                <p:cNvSpPr/>
                <p:nvPr/>
              </p:nvSpPr>
              <p:spPr>
                <a:xfrm rot="5400000">
                  <a:off x="3849999" y="2612409"/>
                  <a:ext cx="376347" cy="341830"/>
                </a:xfrm>
                <a:prstGeom prst="hexagon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350" dirty="0"/>
                    <a:t>L</a:t>
                  </a:r>
                  <a:endParaRPr lang="en-US" sz="135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="" xmlns:a16="http://schemas.microsoft.com/office/drawing/2014/main" id="{488D7B3C-BDCA-4628-84AF-403E7CD4D45C}"/>
                    </a:ext>
                  </a:extLst>
                </p:cNvPr>
                <p:cNvSpPr txBox="1"/>
                <p:nvPr/>
              </p:nvSpPr>
              <p:spPr>
                <a:xfrm>
                  <a:off x="3367702" y="2647014"/>
                  <a:ext cx="59246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b="1" dirty="0"/>
                    <a:t>S3’</a:t>
                  </a: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C86FD5E6-3C53-4F0B-833D-EC59535EE28F}"/>
                </a:ext>
              </a:extLst>
            </p:cNvPr>
            <p:cNvSpPr txBox="1"/>
            <p:nvPr/>
          </p:nvSpPr>
          <p:spPr>
            <a:xfrm>
              <a:off x="3698502" y="2195199"/>
              <a:ext cx="57992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64B65578-7C95-428A-AA7E-8880699BF8BB}"/>
              </a:ext>
            </a:extLst>
          </p:cNvPr>
          <p:cNvGrpSpPr/>
          <p:nvPr/>
        </p:nvGrpSpPr>
        <p:grpSpPr>
          <a:xfrm>
            <a:off x="2768211" y="3000609"/>
            <a:ext cx="1496833" cy="1769381"/>
            <a:chOff x="3690948" y="4000811"/>
            <a:chExt cx="1995777" cy="2359175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5C238979-661B-4ED9-AC59-2407848D26FD}"/>
                </a:ext>
              </a:extLst>
            </p:cNvPr>
            <p:cNvSpPr/>
            <p:nvPr/>
          </p:nvSpPr>
          <p:spPr>
            <a:xfrm>
              <a:off x="3690948" y="4000811"/>
              <a:ext cx="1995777" cy="2359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350" b="1" dirty="0">
                  <a:solidFill>
                    <a:schemeClr val="tx1"/>
                  </a:solidFill>
                </a:rPr>
                <a:t>AP</a:t>
              </a:r>
              <a:endParaRPr lang="en-US" sz="1350" b="1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E18D20AC-7D07-4F6B-9A5F-7288C742454F}"/>
                </a:ext>
              </a:extLst>
            </p:cNvPr>
            <p:cNvGrpSpPr/>
            <p:nvPr/>
          </p:nvGrpSpPr>
          <p:grpSpPr>
            <a:xfrm>
              <a:off x="4375086" y="4255948"/>
              <a:ext cx="350067" cy="1770125"/>
              <a:chOff x="4105512" y="1561563"/>
              <a:chExt cx="350067" cy="1770125"/>
            </a:xfrm>
          </p:grpSpPr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7C737A4C-5F58-4E61-8F8A-304392762C53}"/>
                  </a:ext>
                </a:extLst>
              </p:cNvPr>
              <p:cNvSpPr/>
              <p:nvPr/>
            </p:nvSpPr>
            <p:spPr>
              <a:xfrm rot="5400000">
                <a:off x="4132678" y="2027297"/>
                <a:ext cx="303973" cy="32535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66D28532-8F3F-4D9D-87F8-78844DB06105}"/>
                  </a:ext>
                </a:extLst>
              </p:cNvPr>
              <p:cNvSpPr/>
              <p:nvPr/>
            </p:nvSpPr>
            <p:spPr>
              <a:xfrm rot="5400000">
                <a:off x="4132678" y="2483256"/>
                <a:ext cx="303973" cy="325352"/>
              </a:xfrm>
              <a:prstGeom prst="ellipse">
                <a:avLst/>
              </a:prstGeom>
              <a:pattFill prst="pct75">
                <a:fgClr>
                  <a:srgbClr val="FFC00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P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="" xmlns:a16="http://schemas.microsoft.com/office/drawing/2014/main" id="{359CE03A-976A-4A5E-A876-D5B463B777A2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rot="5400000">
                <a:off x="4208671" y="1961993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="" xmlns:a16="http://schemas.microsoft.com/office/drawing/2014/main" id="{7CE747E7-2F57-4123-8CC3-C933195ADBDF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 rot="5400000">
                <a:off x="4208671" y="2417953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="" xmlns:a16="http://schemas.microsoft.com/office/drawing/2014/main" id="{E170E835-290B-4AEA-B8AF-689DBCB8773E}"/>
                  </a:ext>
                </a:extLst>
              </p:cNvPr>
              <p:cNvCxnSpPr>
                <a:cxnSpLocks/>
                <a:stCxn id="69" idx="6"/>
              </p:cNvCxnSpPr>
              <p:nvPr/>
            </p:nvCxnSpPr>
            <p:spPr>
              <a:xfrm rot="5400000">
                <a:off x="4208671" y="2873912"/>
                <a:ext cx="1519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="" xmlns:a16="http://schemas.microsoft.com/office/drawing/2014/main" id="{50FCF42E-DFDE-44B3-89C4-0F69B9A96039}"/>
                  </a:ext>
                </a:extLst>
              </p:cNvPr>
              <p:cNvGrpSpPr/>
              <p:nvPr/>
            </p:nvGrpSpPr>
            <p:grpSpPr>
              <a:xfrm rot="5400000">
                <a:off x="4114208" y="1552867"/>
                <a:ext cx="324437" cy="341830"/>
                <a:chOff x="7086600" y="4362450"/>
                <a:chExt cx="640474" cy="64047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="" xmlns:a16="http://schemas.microsoft.com/office/drawing/2014/main" id="{3846DFC9-DF48-4BE5-9880-C14B4DCBA610}"/>
                    </a:ext>
                  </a:extLst>
                </p:cNvPr>
                <p:cNvSpPr/>
                <p:nvPr/>
              </p:nvSpPr>
              <p:spPr>
                <a:xfrm>
                  <a:off x="7086600" y="4362450"/>
                  <a:ext cx="640474" cy="64047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="" xmlns:a16="http://schemas.microsoft.com/office/drawing/2014/main" id="{6CBB9347-FD66-42E3-80E4-FA05AAE47EAE}"/>
                    </a:ext>
                  </a:extLst>
                </p:cNvPr>
                <p:cNvSpPr/>
                <p:nvPr/>
              </p:nvSpPr>
              <p:spPr>
                <a:xfrm>
                  <a:off x="7152563" y="4426527"/>
                  <a:ext cx="512323" cy="512321"/>
                </a:xfrm>
                <a:prstGeom prst="ellipse">
                  <a:avLst/>
                </a:prstGeom>
                <a:pattFill prst="pct75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40000" dist="23000" dir="5400000" rotWithShape="0">
                    <a:schemeClr val="bg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74" name="Hexagon 73">
                <a:extLst>
                  <a:ext uri="{FF2B5EF4-FFF2-40B4-BE49-F238E27FC236}">
                    <a16:creationId xmlns="" xmlns:a16="http://schemas.microsoft.com/office/drawing/2014/main" id="{C33AD1AD-25A1-4262-996E-F14B4874EE9D}"/>
                  </a:ext>
                </a:extLst>
              </p:cNvPr>
              <p:cNvSpPr/>
              <p:nvPr/>
            </p:nvSpPr>
            <p:spPr>
              <a:xfrm rot="5400000">
                <a:off x="4096490" y="2972600"/>
                <a:ext cx="376347" cy="341830"/>
              </a:xfrm>
              <a:prstGeom prst="hexagon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dirty="0"/>
                  <a:t>L</a:t>
                </a:r>
                <a:endParaRPr lang="en-US" sz="1350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DD710BC9-ADED-4889-9FA7-94E125C3FC90}"/>
                </a:ext>
              </a:extLst>
            </p:cNvPr>
            <p:cNvSpPr txBox="1"/>
            <p:nvPr/>
          </p:nvSpPr>
          <p:spPr>
            <a:xfrm>
              <a:off x="3906831" y="5158370"/>
              <a:ext cx="52834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32817E9D-2C82-4090-8CBA-2A843EFC15E7}"/>
                </a:ext>
              </a:extLst>
            </p:cNvPr>
            <p:cNvSpPr txBox="1"/>
            <p:nvPr/>
          </p:nvSpPr>
          <p:spPr>
            <a:xfrm>
              <a:off x="3901647" y="5689094"/>
              <a:ext cx="5924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S3’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701" y="1400237"/>
            <a:ext cx="3463724" cy="690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31" y="2545761"/>
            <a:ext cx="3512725" cy="127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5" y="1407163"/>
            <a:ext cx="1732623" cy="921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88" y="1450122"/>
            <a:ext cx="3072644" cy="835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5" y="2662582"/>
            <a:ext cx="1699551" cy="1297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88" y="2760528"/>
            <a:ext cx="3114680" cy="13642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60124" y="992517"/>
            <a:ext cx="6425119" cy="300082"/>
            <a:chOff x="2613498" y="1323355"/>
            <a:chExt cx="8566825" cy="400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806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D5DE73-9483-43BF-AC1D-377797302EA6}"/>
              </a:ext>
            </a:extLst>
          </p:cNvPr>
          <p:cNvSpPr txBox="1"/>
          <p:nvPr/>
        </p:nvSpPr>
        <p:spPr>
          <a:xfrm>
            <a:off x="1960124" y="4062497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Cycle </a:t>
            </a:r>
            <a:r>
              <a:rPr lang="en-US" sz="1350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935084-E361-42DC-B112-5D3B8DD78D7A}"/>
              </a:ext>
            </a:extLst>
          </p:cNvPr>
          <p:cNvSpPr txBox="1"/>
          <p:nvPr/>
        </p:nvSpPr>
        <p:spPr>
          <a:xfrm>
            <a:off x="2857500" y="4061145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Cycle 14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4683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579" y="2561222"/>
            <a:ext cx="3438663" cy="1766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5" y="1407163"/>
            <a:ext cx="1732623" cy="921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88" y="1450122"/>
            <a:ext cx="3072644" cy="835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01" y="1401300"/>
            <a:ext cx="3463724" cy="690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5" y="2662582"/>
            <a:ext cx="1699551" cy="1297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88" y="2760528"/>
            <a:ext cx="3114680" cy="13642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60124" y="992517"/>
            <a:ext cx="6425119" cy="300082"/>
            <a:chOff x="2613498" y="1323355"/>
            <a:chExt cx="8566825" cy="400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806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8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02" y="2496511"/>
            <a:ext cx="3688273" cy="2361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5" y="1407163"/>
            <a:ext cx="1732623" cy="921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88" y="1450122"/>
            <a:ext cx="3072644" cy="835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01" y="1401300"/>
            <a:ext cx="3463724" cy="690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5" y="2662582"/>
            <a:ext cx="1699551" cy="129720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60124" y="992517"/>
            <a:ext cx="6425119" cy="300082"/>
            <a:chOff x="2613498" y="1323355"/>
            <a:chExt cx="8566825" cy="400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806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51FF6E0-6EA5-42C2-A561-4E8519727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5988" y="2759400"/>
            <a:ext cx="3114680" cy="13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50" y="2515384"/>
            <a:ext cx="3640193" cy="2207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5" y="1407163"/>
            <a:ext cx="1732623" cy="921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88" y="1450122"/>
            <a:ext cx="3072644" cy="835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01" y="1401300"/>
            <a:ext cx="3463724" cy="690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5" y="2662582"/>
            <a:ext cx="1699551" cy="1297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5988" y="2760528"/>
            <a:ext cx="3114680" cy="13642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60124" y="992517"/>
            <a:ext cx="6425119" cy="300082"/>
            <a:chOff x="2613498" y="1323355"/>
            <a:chExt cx="8566825" cy="400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806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769" y="112411"/>
            <a:ext cx="8924081" cy="5208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Memory Wall and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0" y="540674"/>
            <a:ext cx="8931349" cy="3729858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General purpose (e.g., GPU)</a:t>
            </a:r>
          </a:p>
          <a:p>
            <a:pPr lvl="1"/>
            <a:r>
              <a:rPr lang="en-US" sz="2400" b="1" dirty="0" smtClean="0">
                <a:solidFill>
                  <a:srgbClr val="00B050"/>
                </a:solidFill>
              </a:rPr>
              <a:t>Latency: Multi-threading 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Capacity: Virtualization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and UVM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Bandwidth: Memory to Compute Movement of Data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Hurts throughput / energy efficiency, exposes new attack vectors</a:t>
            </a:r>
            <a:endParaRPr lang="en-US" sz="2400" b="1" dirty="0" smtClean="0"/>
          </a:p>
          <a:p>
            <a:r>
              <a:rPr lang="en-US" sz="2400" b="1" dirty="0" smtClean="0"/>
              <a:t>Domain-specific 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Latency/Bandwidth:  Non-von Neumann architectures; spatial architectures; in-memory architectures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</a:rPr>
              <a:t>Capacity</a:t>
            </a:r>
            <a:r>
              <a:rPr lang="en-US" sz="2200" dirty="0">
                <a:solidFill>
                  <a:srgbClr val="FF0000"/>
                </a:solidFill>
              </a:rPr>
              <a:t>: </a:t>
            </a:r>
            <a:r>
              <a:rPr lang="en-US" sz="2200" dirty="0" smtClean="0">
                <a:solidFill>
                  <a:srgbClr val="FF0000"/>
                </a:solidFill>
              </a:rPr>
              <a:t>Limited to no support for virtualization 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Hurts throughput and reduces applicability</a:t>
            </a:r>
            <a:endParaRPr lang="en-US" sz="1800" dirty="0">
              <a:solidFill>
                <a:srgbClr val="FF0000"/>
              </a:solidFill>
            </a:endParaRPr>
          </a:p>
          <a:p>
            <a:pPr lvl="2"/>
            <a:endParaRPr lang="en-US" sz="1800" dirty="0" smtClean="0"/>
          </a:p>
          <a:p>
            <a:pPr lvl="1"/>
            <a:endParaRPr lang="en-US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4750" y="2681464"/>
            <a:ext cx="8931349" cy="2028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59" y="2506980"/>
            <a:ext cx="3902168" cy="228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B15D95-D383-4F58-B50F-716F4B8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the mispredictions --- </a:t>
            </a:r>
            <a:r>
              <a:rPr lang="en-US" dirty="0" err="1"/>
              <a:t>SparseAP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5" y="1407163"/>
            <a:ext cx="1732623" cy="921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88" y="1450122"/>
            <a:ext cx="3072644" cy="835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01" y="1402578"/>
            <a:ext cx="3463724" cy="690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5" y="2662582"/>
            <a:ext cx="1699551" cy="129720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60124" y="992517"/>
            <a:ext cx="6425119" cy="300082"/>
            <a:chOff x="2613498" y="1323355"/>
            <a:chExt cx="8566825" cy="40010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E9BF2191-05AB-492C-AA12-30834823C025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98" y="1705583"/>
              <a:ext cx="8566825" cy="0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9551A1-12A2-43D8-9E69-5AD26E095057}"/>
                </a:ext>
              </a:extLst>
            </p:cNvPr>
            <p:cNvSpPr txBox="1"/>
            <p:nvPr/>
          </p:nvSpPr>
          <p:spPr>
            <a:xfrm>
              <a:off x="6308003" y="1323355"/>
              <a:ext cx="78064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86232D8-D56A-4CAE-8EBE-67E169E78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52" b="93907" l="1570" r="99686">
                        <a14:foregroundMark x1="15071" y1="31541" x2="8320" y2="61290"/>
                        <a14:foregroundMark x1="8320" y1="61290" x2="11617" y2="35125"/>
                        <a14:foregroundMark x1="11617" y1="35125" x2="10518" y2="33692"/>
                        <a14:foregroundMark x1="14286" y1="38351" x2="4082" y2="79211"/>
                        <a14:foregroundMark x1="4082" y1="79211" x2="9733" y2="41577"/>
                        <a14:foregroundMark x1="9733" y1="41577" x2="5651" y2="44803"/>
                        <a14:foregroundMark x1="8163" y1="63082" x2="24333" y2="58423"/>
                        <a14:foregroundMark x1="24333" y1="58423" x2="7064" y2="62724"/>
                        <a14:foregroundMark x1="7064" y1="62724" x2="17268" y2="78495"/>
                        <a14:foregroundMark x1="17268" y1="78495" x2="19152" y2="78495"/>
                        <a14:foregroundMark x1="8006" y1="82079" x2="21036" y2="81004"/>
                        <a14:foregroundMark x1="21036" y1="81004" x2="34380" y2="59498"/>
                        <a14:foregroundMark x1="34380" y1="59498" x2="33595" y2="87455"/>
                        <a14:foregroundMark x1="33595" y1="87455" x2="53375" y2="63799"/>
                        <a14:foregroundMark x1="53375" y1="63799" x2="40188" y2="65950"/>
                        <a14:foregroundMark x1="40188" y1="65950" x2="61538" y2="56989"/>
                        <a14:foregroundMark x1="61538" y1="56989" x2="42700" y2="60573"/>
                        <a14:foregroundMark x1="42700" y1="60573" x2="79749" y2="57706"/>
                        <a14:foregroundMark x1="79749" y1="57706" x2="64207" y2="62007"/>
                        <a14:foregroundMark x1="64207" y1="62007" x2="80534" y2="63441"/>
                        <a14:foregroundMark x1="80534" y1="63441" x2="52590" y2="74552"/>
                        <a14:foregroundMark x1="52590" y1="74552" x2="59027" y2="75627"/>
                        <a14:foregroundMark x1="54788" y1="87455" x2="27786" y2="94265"/>
                        <a14:foregroundMark x1="27786" y1="94265" x2="38462" y2="72760"/>
                        <a14:foregroundMark x1="38462" y1="72760" x2="35008" y2="56989"/>
                        <a14:foregroundMark x1="27473" y1="79211" x2="26845" y2="69892"/>
                        <a14:foregroundMark x1="2512" y1="63799" x2="8477" y2="40143"/>
                        <a14:foregroundMark x1="8477" y1="40143" x2="2041" y2="10753"/>
                        <a14:foregroundMark x1="2041" y1="10753" x2="14914" y2="16129"/>
                        <a14:foregroundMark x1="14914" y1="16129" x2="36264" y2="8602"/>
                        <a14:foregroundMark x1="36264" y1="8602" x2="3768" y2="13978"/>
                        <a14:foregroundMark x1="3768" y1="13978" x2="15071" y2="8602"/>
                        <a14:foregroundMark x1="15071" y1="8602" x2="31868" y2="10753"/>
                        <a14:foregroundMark x1="31868" y1="10753" x2="12088" y2="4301"/>
                        <a14:foregroundMark x1="12088" y1="4301" x2="30769" y2="4301"/>
                        <a14:foregroundMark x1="30769" y1="4301" x2="46782" y2="2509"/>
                        <a14:foregroundMark x1="46782" y1="2509" x2="71743" y2="3226"/>
                        <a14:foregroundMark x1="71743" y1="3226" x2="51962" y2="10036"/>
                        <a14:foregroundMark x1="51962" y1="10036" x2="94819" y2="18280"/>
                        <a14:foregroundMark x1="94819" y1="18280" x2="69859" y2="22939"/>
                        <a14:foregroundMark x1="69859" y1="22939" x2="95761" y2="22939"/>
                        <a14:foregroundMark x1="95761" y1="22939" x2="77551" y2="20072"/>
                        <a14:foregroundMark x1="77551" y1="20072" x2="96860" y2="15054"/>
                        <a14:foregroundMark x1="96860" y1="15054" x2="82418" y2="13978"/>
                        <a14:foregroundMark x1="82418" y1="13978" x2="98273" y2="10036"/>
                        <a14:foregroundMark x1="98273" y1="10036" x2="83673" y2="5018"/>
                        <a14:foregroundMark x1="83673" y1="5018" x2="69388" y2="20430"/>
                        <a14:foregroundMark x1="69388" y1="20430" x2="84458" y2="14695"/>
                        <a14:foregroundMark x1="84458" y1="14695" x2="54945" y2="8244"/>
                        <a14:foregroundMark x1="54945" y1="8244" x2="72841" y2="13978"/>
                        <a14:foregroundMark x1="72841" y1="13978" x2="42386" y2="8244"/>
                        <a14:foregroundMark x1="42386" y1="8244" x2="62323" y2="11111"/>
                        <a14:foregroundMark x1="62323" y1="11111" x2="45212" y2="9677"/>
                        <a14:foregroundMark x1="45212" y1="9677" x2="63893" y2="18638"/>
                        <a14:foregroundMark x1="63893" y1="18638" x2="38932" y2="22222"/>
                        <a14:foregroundMark x1="38932" y1="22222" x2="47410" y2="22222"/>
                        <a14:foregroundMark x1="53375" y1="33333" x2="19152" y2="26882"/>
                        <a14:foregroundMark x1="19152" y1="26882" x2="45526" y2="21505"/>
                        <a14:foregroundMark x1="45526" y1="21505" x2="13972" y2="20430"/>
                        <a14:foregroundMark x1="13972" y1="20430" x2="26374" y2="20430"/>
                        <a14:foregroundMark x1="26374" y1="20430" x2="6436" y2="26523"/>
                        <a14:foregroundMark x1="6436" y1="26523" x2="8791" y2="20789"/>
                        <a14:foregroundMark x1="5181" y1="17204" x2="1570" y2="6452"/>
                        <a14:foregroundMark x1="2041" y1="19355" x2="2355" y2="35484"/>
                        <a14:foregroundMark x1="96232" y1="5018" x2="84144" y2="6452"/>
                        <a14:foregroundMark x1="84144" y1="6452" x2="99686" y2="9319"/>
                        <a14:foregroundMark x1="79906" y1="66667" x2="77551" y2="68459"/>
                        <a14:foregroundMark x1="17425" y1="46953" x2="15699" y2="54480"/>
                        <a14:foregroundMark x1="15385" y1="50538" x2="14443" y2="57348"/>
                        <a14:foregroundMark x1="14129" y1="56631" x2="14129" y2="65950"/>
                        <a14:foregroundMark x1="13972" y1="58065" x2="11774" y2="59140"/>
                        <a14:foregroundMark x1="79749" y1="70609" x2="67033" y2="72760"/>
                        <a14:foregroundMark x1="67033" y1="72760" x2="69388" y2="73118"/>
                        <a14:foregroundMark x1="14129" y1="55197" x2="14286" y2="59140"/>
                        <a14:foregroundMark x1="7849" y1="79211" x2="10989" y2="78136"/>
                        <a14:foregroundMark x1="8320" y1="78136" x2="7535" y2="69176"/>
                        <a14:foregroundMark x1="17425" y1="80645" x2="14914" y2="85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301" y="2759400"/>
            <a:ext cx="3114680" cy="13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BF6FC6-B516-46A0-B808-398C907A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CFB230-48EB-4B52-9D3E-17ADA281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Our baseline AP</a:t>
            </a:r>
          </a:p>
          <a:p>
            <a:pPr lvl="1"/>
            <a:r>
              <a:rPr lang="en-US" dirty="0"/>
              <a:t>AP half-core</a:t>
            </a:r>
          </a:p>
          <a:p>
            <a:r>
              <a:rPr lang="en-US" dirty="0"/>
              <a:t>We build our evaluations on </a:t>
            </a:r>
            <a:r>
              <a:rPr lang="en-US" dirty="0" err="1"/>
              <a:t>VASim</a:t>
            </a:r>
            <a:endParaRPr lang="en-US" dirty="0"/>
          </a:p>
          <a:p>
            <a:r>
              <a:rPr lang="en-US" dirty="0"/>
              <a:t>Benchmarks</a:t>
            </a:r>
          </a:p>
          <a:p>
            <a:pPr lvl="1"/>
            <a:r>
              <a:rPr lang="en-US" dirty="0" err="1"/>
              <a:t>ANMLZoo</a:t>
            </a:r>
            <a:endParaRPr lang="en-US" dirty="0"/>
          </a:p>
          <a:p>
            <a:pPr lvl="1"/>
            <a:r>
              <a:rPr lang="en-US" dirty="0" err="1"/>
              <a:t>RegEx</a:t>
            </a:r>
            <a:endParaRPr lang="en-US" dirty="0"/>
          </a:p>
          <a:p>
            <a:r>
              <a:rPr lang="en-US" dirty="0"/>
              <a:t>Offline profiling and testing input</a:t>
            </a:r>
          </a:p>
          <a:p>
            <a:pPr lvl="1"/>
            <a:r>
              <a:rPr lang="en-US" dirty="0"/>
              <a:t>0.1% and 1% of input as representative profiling input. </a:t>
            </a:r>
          </a:p>
          <a:p>
            <a:pPr lvl="1"/>
            <a:r>
              <a:rPr lang="en-US" dirty="0"/>
              <a:t>The rest </a:t>
            </a:r>
            <a:r>
              <a:rPr lang="en-US" altLang="zh-CN" dirty="0"/>
              <a:t>is</a:t>
            </a:r>
            <a:r>
              <a:rPr lang="en-US" dirty="0"/>
              <a:t> the testing input.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B0CA38-0693-4986-A18C-3A1536F0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35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2CE184-5D43-42A1-8CDC-A996F4B6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03" y="3500802"/>
            <a:ext cx="9034097" cy="14922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Speedup is related to the underutilization of each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Limited improvement when NFAs have SCC </a:t>
            </a:r>
            <a:r>
              <a:rPr lang="en-US" smtClean="0"/>
              <a:t>or</a:t>
            </a:r>
            <a:r>
              <a:rPr lang="en-US"/>
              <a:t> </a:t>
            </a:r>
            <a:r>
              <a:rPr lang="en-US" smtClean="0"/>
              <a:t>when applications </a:t>
            </a:r>
            <a:r>
              <a:rPr lang="en-US" dirty="0" smtClean="0"/>
              <a:t>are small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323C304B-61F5-48DE-A7E2-522564D72A6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97040" y="921610"/>
          <a:ext cx="7035881" cy="2636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F954475-80A1-4EA4-8504-3952E7F65022}"/>
              </a:ext>
            </a:extLst>
          </p:cNvPr>
          <p:cNvSpPr txBox="1"/>
          <p:nvPr/>
        </p:nvSpPr>
        <p:spPr>
          <a:xfrm>
            <a:off x="1311079" y="783109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47x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DFC73-329C-494E-B027-FD29140411C7}"/>
              </a:ext>
            </a:extLst>
          </p:cNvPr>
          <p:cNvSpPr txBox="1"/>
          <p:nvPr/>
        </p:nvSpPr>
        <p:spPr>
          <a:xfrm>
            <a:off x="6989879" y="2022771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1.8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CBF1AE8-E9C5-44D5-97C7-B6F4EB5CCE3E}"/>
              </a:ext>
            </a:extLst>
          </p:cNvPr>
          <p:cNvSpPr txBox="1"/>
          <p:nvPr/>
        </p:nvSpPr>
        <p:spPr>
          <a:xfrm>
            <a:off x="7299248" y="1616578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4530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="" xmlns:a16="http://schemas.microsoft.com/office/drawing/2014/main" id="{09D9501D-9B37-4680-8FCC-8CE4D05C075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5614" y="840335"/>
          <a:ext cx="8494441" cy="249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9D805-23B6-49B3-A16C-D4773DC9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34" y="95690"/>
            <a:ext cx="8229600" cy="857250"/>
          </a:xfrm>
        </p:spPr>
        <p:txBody>
          <a:bodyPr/>
          <a:lstStyle/>
          <a:p>
            <a:r>
              <a:rPr lang="en-US" dirty="0"/>
              <a:t>Performance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6AED1E-F132-4C21-9C21-022C1356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54" y="3136555"/>
            <a:ext cx="8229600" cy="1083980"/>
          </a:xfrm>
        </p:spPr>
        <p:txBody>
          <a:bodyPr>
            <a:noAutofit/>
          </a:bodyPr>
          <a:lstStyle/>
          <a:p>
            <a:r>
              <a:rPr lang="en-US" altLang="zh-CN" sz="2100" dirty="0" smtClean="0">
                <a:solidFill>
                  <a:srgbClr val="FF0000"/>
                </a:solidFill>
              </a:rPr>
              <a:t>32%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/>
              <a:t>improvement</a:t>
            </a:r>
            <a:r>
              <a:rPr lang="zh-CN" altLang="en-US" sz="2100" dirty="0"/>
              <a:t> </a:t>
            </a:r>
            <a:r>
              <a:rPr lang="en-US" altLang="zh-CN" sz="2100" dirty="0" smtClean="0"/>
              <a:t>in performance</a:t>
            </a:r>
            <a:r>
              <a:rPr lang="zh-CN" altLang="en-US" sz="2100" dirty="0" smtClean="0"/>
              <a:t> </a:t>
            </a:r>
            <a:r>
              <a:rPr lang="en-US" altLang="zh-CN" sz="2100" dirty="0"/>
              <a:t>per</a:t>
            </a:r>
            <a:r>
              <a:rPr lang="zh-CN" altLang="en-US" sz="2100" dirty="0"/>
              <a:t> </a:t>
            </a:r>
            <a:r>
              <a:rPr lang="en-US" altLang="zh-CN" sz="2100" dirty="0"/>
              <a:t>area</a:t>
            </a:r>
          </a:p>
          <a:p>
            <a:r>
              <a:rPr lang="en-US" altLang="zh-CN" sz="2100" dirty="0"/>
              <a:t>More results are in the paper</a:t>
            </a:r>
          </a:p>
          <a:p>
            <a:pPr lvl="1"/>
            <a:r>
              <a:rPr lang="en-US" altLang="zh-CN" sz="1500" dirty="0"/>
              <a:t>Resource savings</a:t>
            </a:r>
          </a:p>
          <a:p>
            <a:pPr lvl="1"/>
            <a:r>
              <a:rPr lang="en-US" altLang="zh-CN" sz="1500" dirty="0"/>
              <a:t>Sensitivity to AP capacity</a:t>
            </a:r>
          </a:p>
          <a:p>
            <a:pPr lvl="1"/>
            <a:r>
              <a:rPr lang="en-US" altLang="zh-CN" sz="1500" dirty="0"/>
              <a:t>Effectiveness of </a:t>
            </a:r>
            <a:r>
              <a:rPr lang="en-US" altLang="zh-CN" sz="1500" dirty="0" err="1"/>
              <a:t>SparseAP</a:t>
            </a:r>
            <a:endParaRPr lang="en-US" altLang="zh-CN" sz="1500" dirty="0"/>
          </a:p>
          <a:p>
            <a:pPr lvl="1"/>
            <a:r>
              <a:rPr lang="mr-IN" altLang="zh-CN" sz="1500" dirty="0"/>
              <a:t>…</a:t>
            </a:r>
            <a:endParaRPr lang="en-US" altLang="zh-CN" sz="1500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1AE4407-69D1-4B20-9C08-6CAE3B2468C8}"/>
              </a:ext>
            </a:extLst>
          </p:cNvPr>
          <p:cNvGrpSpPr/>
          <p:nvPr/>
        </p:nvGrpSpPr>
        <p:grpSpPr>
          <a:xfrm>
            <a:off x="8167191" y="1130978"/>
            <a:ext cx="567784" cy="550968"/>
            <a:chOff x="10889582" y="1793720"/>
            <a:chExt cx="757045" cy="73462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AC60A07F-96B5-4CA0-B6D5-48D329B01630}"/>
                </a:ext>
              </a:extLst>
            </p:cNvPr>
            <p:cNvSpPr txBox="1"/>
            <p:nvPr/>
          </p:nvSpPr>
          <p:spPr>
            <a:xfrm>
              <a:off x="10889582" y="1793720"/>
              <a:ext cx="75704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32.1%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2793B734-276D-41CC-936E-A6115FBACA4F}"/>
                </a:ext>
              </a:extLst>
            </p:cNvPr>
            <p:cNvCxnSpPr/>
            <p:nvPr/>
          </p:nvCxnSpPr>
          <p:spPr>
            <a:xfrm flipV="1">
              <a:off x="11136345" y="2044767"/>
              <a:ext cx="270786" cy="4835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1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B0AD2E-4C9F-413E-B3A2-66DC4732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23" y="214356"/>
            <a:ext cx="8229600" cy="85725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3BACCE-9524-4193-A388-1623CBEF6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23" y="1071606"/>
            <a:ext cx="8331869" cy="3602018"/>
          </a:xfrm>
        </p:spPr>
        <p:txBody>
          <a:bodyPr>
            <a:noAutofit/>
          </a:bodyPr>
          <a:lstStyle/>
          <a:p>
            <a:r>
              <a:rPr lang="en-US" altLang="zh-CN" sz="2100" dirty="0"/>
              <a:t>We show that many FSM states are cold (never-enabled) on AP leading to its underutilization.</a:t>
            </a:r>
          </a:p>
          <a:p>
            <a:r>
              <a:rPr lang="en-US" altLang="zh-CN" sz="2100" dirty="0"/>
              <a:t>We propose a novel topological-order based </a:t>
            </a:r>
            <a:r>
              <a:rPr lang="en-US" sz="2100" dirty="0"/>
              <a:t>partitioning </a:t>
            </a:r>
            <a:r>
              <a:rPr lang="en-US" altLang="zh-CN" sz="2100" dirty="0"/>
              <a:t>mechanism for FSMs that partitions only predicted hot states on AP. </a:t>
            </a:r>
          </a:p>
          <a:p>
            <a:r>
              <a:rPr lang="en-US" altLang="zh-CN" sz="2100" dirty="0"/>
              <a:t>We handle the mispredictions using a new execution mode (</a:t>
            </a:r>
            <a:r>
              <a:rPr lang="en-US" altLang="zh-CN" sz="2100" dirty="0" err="1"/>
              <a:t>SparseAP</a:t>
            </a:r>
            <a:r>
              <a:rPr lang="en-US" altLang="zh-CN" sz="2100" dirty="0"/>
              <a:t>) of AP. </a:t>
            </a:r>
          </a:p>
          <a:p>
            <a:r>
              <a:rPr lang="en-US" altLang="zh-CN" sz="2100" dirty="0"/>
              <a:t>Our low-overhead hardware/software approach achieves 2.1× geometric mean speedup (up to 47×) across 26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140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951" y="31386"/>
            <a:ext cx="8924081" cy="520861"/>
          </a:xfrm>
        </p:spPr>
        <p:txBody>
          <a:bodyPr>
            <a:normAutofit fontScale="90000"/>
          </a:bodyPr>
          <a:lstStyle/>
          <a:p>
            <a:r>
              <a:rPr lang="en-US" smtClean="0"/>
              <a:t>Memory Wall and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0" y="540674"/>
            <a:ext cx="8931349" cy="3729858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General purpose (e.g., GPU)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Latency: Multi-threading 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Capacity: Virtualization, UVM, Multi-app Support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Bandwidth: Memory to Compute Movement of Data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Hurts throughput / energy efficiency, exposes new attack vectors</a:t>
            </a:r>
            <a:endParaRPr lang="en-US" sz="2400" b="1" dirty="0" smtClean="0"/>
          </a:p>
          <a:p>
            <a:r>
              <a:rPr lang="en-US" sz="2400" b="1" dirty="0" smtClean="0"/>
              <a:t>Domain-specific 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Latency/Bandwidth:  Non-von Neumann architectures; spatial architectures, in-memory architectures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</a:rPr>
              <a:t>Capacity</a:t>
            </a:r>
            <a:r>
              <a:rPr lang="en-US" sz="2200" dirty="0">
                <a:solidFill>
                  <a:srgbClr val="FF0000"/>
                </a:solidFill>
              </a:rPr>
              <a:t>: </a:t>
            </a:r>
            <a:r>
              <a:rPr lang="en-US" sz="2200" dirty="0" smtClean="0">
                <a:solidFill>
                  <a:srgbClr val="FF0000"/>
                </a:solidFill>
              </a:rPr>
              <a:t>Limited to no support for virtualization 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Hurts throughput and reduces applicability</a:t>
            </a:r>
            <a:endParaRPr lang="en-US" sz="1800" dirty="0">
              <a:solidFill>
                <a:srgbClr val="FF0000"/>
              </a:solidFill>
            </a:endParaRPr>
          </a:p>
          <a:p>
            <a:pPr lvl="2"/>
            <a:endParaRPr lang="en-US" sz="1800" dirty="0" smtClean="0"/>
          </a:p>
          <a:p>
            <a:pPr lvl="1"/>
            <a:endParaRPr lang="en-US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4750" y="540673"/>
            <a:ext cx="8931349" cy="2074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31349" cy="857250"/>
          </a:xfrm>
        </p:spPr>
        <p:txBody>
          <a:bodyPr/>
          <a:lstStyle/>
          <a:p>
            <a:r>
              <a:rPr lang="en-US" dirty="0" smtClean="0"/>
              <a:t>Memory Bandwidth Wall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25" y="684210"/>
            <a:ext cx="8931349" cy="3729858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Sub-optimal </a:t>
            </a:r>
            <a:r>
              <a:rPr lang="en-US" smtClean="0"/>
              <a:t>throughput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/>
          </p:nvPr>
        </p:nvGraphicFramePr>
        <p:xfrm>
          <a:off x="323406" y="1382092"/>
          <a:ext cx="8420986" cy="2387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16200000" flipH="1">
            <a:off x="7808617" y="1635115"/>
            <a:ext cx="628650" cy="514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13342" y="1252134"/>
            <a:ext cx="59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55%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74607" y="339980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GPGPU  Applications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402" y="3854993"/>
            <a:ext cx="891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Percentage of total execution cycles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wasted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waiting for the data</a:t>
            </a:r>
          </a:p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50" y="959057"/>
            <a:ext cx="8931349" cy="372985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Reduces </a:t>
            </a:r>
            <a:r>
              <a:rPr lang="en-US" b="1" dirty="0"/>
              <a:t>Redundant Thread Requests in a deterministic </a:t>
            </a:r>
            <a:r>
              <a:rPr lang="en-US" b="1" dirty="0" smtClean="0"/>
              <a:t>manner</a:t>
            </a:r>
          </a:p>
          <a:p>
            <a:pPr lvl="1"/>
            <a:r>
              <a:rPr lang="en-US" b="1" dirty="0" smtClean="0"/>
              <a:t>Popular way to reduce memory traffic</a:t>
            </a:r>
          </a:p>
          <a:p>
            <a:endParaRPr lang="en-US" b="1" dirty="0"/>
          </a:p>
          <a:p>
            <a:r>
              <a:rPr lang="en-US" b="1" dirty="0" smtClean="0"/>
              <a:t>However it can expose an attack vector</a:t>
            </a:r>
            <a:endParaRPr lang="en-US" b="1" dirty="0"/>
          </a:p>
          <a:p>
            <a:pPr lvl="1"/>
            <a:endParaRPr lang="en-US" b="1" i="1" dirty="0" smtClean="0"/>
          </a:p>
          <a:p>
            <a:r>
              <a:rPr lang="en-US" b="1" i="1" dirty="0" smtClean="0"/>
              <a:t>Can </a:t>
            </a:r>
            <a:r>
              <a:rPr lang="en-US" b="1" i="1" dirty="0"/>
              <a:t>we thwart in a low-overhead </a:t>
            </a:r>
            <a:r>
              <a:rPr lang="en-US" b="1" i="1" dirty="0" smtClean="0"/>
              <a:t>manner?</a:t>
            </a:r>
            <a:endParaRPr lang="en-US" b="1" i="1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950" y="101807"/>
            <a:ext cx="8229600" cy="857250"/>
          </a:xfrm>
        </p:spPr>
        <p:txBody>
          <a:bodyPr/>
          <a:lstStyle/>
          <a:p>
            <a:r>
              <a:rPr lang="en-US" dirty="0" smtClean="0"/>
              <a:t>Memory Coalescing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C21972-B3C4-415F-8E96-C51BF5CDBC4B}"/>
              </a:ext>
            </a:extLst>
          </p:cNvPr>
          <p:cNvSpPr/>
          <p:nvPr/>
        </p:nvSpPr>
        <p:spPr>
          <a:xfrm>
            <a:off x="0" y="19314"/>
            <a:ext cx="9144000" cy="35486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00" y="701745"/>
            <a:ext cx="8042201" cy="1053537"/>
          </a:xfrm>
        </p:spPr>
        <p:txBody>
          <a:bodyPr anchor="ctr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RCoal: Mitigating GPU Timing Attack via Subwarp-based Randomized Coalescing Techniques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1155" y="4100810"/>
            <a:ext cx="53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Appeared at HPCA 2018</a:t>
            </a:r>
            <a:endParaRPr lang="en-US" sz="2400" b="1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73216" y="2253480"/>
            <a:ext cx="64008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Joint Work with 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Gurunath Kadam (College of William and Mary)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Danfeng Zhang (Penn State University)</a:t>
            </a:r>
          </a:p>
        </p:txBody>
      </p:sp>
    </p:spTree>
    <p:extLst>
      <p:ext uri="{BB962C8B-B14F-4D97-AF65-F5344CB8AC3E}">
        <p14:creationId xmlns:p14="http://schemas.microsoft.com/office/powerpoint/2010/main" val="7458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F4DA45B-10DB-4E45-8FC1-36D284664580}"/>
              </a:ext>
            </a:extLst>
          </p:cNvPr>
          <p:cNvSpPr/>
          <p:nvPr/>
        </p:nvSpPr>
        <p:spPr>
          <a:xfrm>
            <a:off x="2970290" y="669819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F2C38DD-EDA9-44E1-AB1B-BC773F7C295A}"/>
              </a:ext>
            </a:extLst>
          </p:cNvPr>
          <p:cNvSpPr/>
          <p:nvPr/>
        </p:nvSpPr>
        <p:spPr>
          <a:xfrm>
            <a:off x="2843799" y="821907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E0E08A-0A84-4558-A4ED-2F0AC7BB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-129420"/>
            <a:ext cx="8948286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AC140C-5F59-47C6-9668-023DF1B90201}"/>
              </a:ext>
            </a:extLst>
          </p:cNvPr>
          <p:cNvSpPr/>
          <p:nvPr/>
        </p:nvSpPr>
        <p:spPr>
          <a:xfrm>
            <a:off x="2699782" y="990927"/>
            <a:ext cx="3744439" cy="3112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FB0CD9-F2A1-4A85-AA6F-DCAA5382F2F5}"/>
              </a:ext>
            </a:extLst>
          </p:cNvPr>
          <p:cNvSpPr txBox="1"/>
          <p:nvPr/>
        </p:nvSpPr>
        <p:spPr>
          <a:xfrm>
            <a:off x="2661704" y="945803"/>
            <a:ext cx="23695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Streaming Multiprocessor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466B43D-51AA-41F0-B15B-46BE9676479C}"/>
              </a:ext>
            </a:extLst>
          </p:cNvPr>
          <p:cNvSpPr/>
          <p:nvPr/>
        </p:nvSpPr>
        <p:spPr>
          <a:xfrm>
            <a:off x="2747787" y="1276540"/>
            <a:ext cx="3648428" cy="102547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3AE97F-9037-4419-A444-1F074D0B14AE}"/>
              </a:ext>
            </a:extLst>
          </p:cNvPr>
          <p:cNvSpPr txBox="1"/>
          <p:nvPr/>
        </p:nvSpPr>
        <p:spPr>
          <a:xfrm>
            <a:off x="2730284" y="1268888"/>
            <a:ext cx="10559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Warp 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2573C33-3D8C-419F-A48B-6806A70286A3}"/>
              </a:ext>
            </a:extLst>
          </p:cNvPr>
          <p:cNvSpPr/>
          <p:nvPr/>
        </p:nvSpPr>
        <p:spPr>
          <a:xfrm>
            <a:off x="2806065" y="1562130"/>
            <a:ext cx="3524250" cy="684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C492E4-AAC2-495B-A78E-BB2E76881681}"/>
              </a:ext>
            </a:extLst>
          </p:cNvPr>
          <p:cNvSpPr txBox="1"/>
          <p:nvPr/>
        </p:nvSpPr>
        <p:spPr>
          <a:xfrm>
            <a:off x="2783623" y="1534063"/>
            <a:ext cx="6376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Warp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D42FE0-04F3-4EEE-901E-8B6A45D0D341}"/>
              </a:ext>
            </a:extLst>
          </p:cNvPr>
          <p:cNvSpPr/>
          <p:nvPr/>
        </p:nvSpPr>
        <p:spPr>
          <a:xfrm>
            <a:off x="2889782" y="1835329"/>
            <a:ext cx="1135267" cy="32819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Thread #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49492A-1DF2-4921-A12D-F6592565281E}"/>
              </a:ext>
            </a:extLst>
          </p:cNvPr>
          <p:cNvSpPr/>
          <p:nvPr/>
        </p:nvSpPr>
        <p:spPr>
          <a:xfrm>
            <a:off x="5097345" y="1837193"/>
            <a:ext cx="1139166" cy="32819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Thread #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9B1656-C80E-4C0C-8B7E-6F31724B8861}"/>
              </a:ext>
            </a:extLst>
          </p:cNvPr>
          <p:cNvSpPr txBox="1"/>
          <p:nvPr/>
        </p:nvSpPr>
        <p:spPr>
          <a:xfrm>
            <a:off x="4353878" y="1788893"/>
            <a:ext cx="5613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. . 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41124D4-9BF0-463C-A9DC-585E4CAF50C5}"/>
              </a:ext>
            </a:extLst>
          </p:cNvPr>
          <p:cNvSpPr/>
          <p:nvPr/>
        </p:nvSpPr>
        <p:spPr>
          <a:xfrm>
            <a:off x="2851684" y="2628144"/>
            <a:ext cx="3440533" cy="3676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Warp Scheduler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1A40F263-F501-4949-A284-2F9CCDBD0373}"/>
              </a:ext>
            </a:extLst>
          </p:cNvPr>
          <p:cNvSpPr/>
          <p:nvPr/>
        </p:nvSpPr>
        <p:spPr>
          <a:xfrm>
            <a:off x="4424174" y="2247525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A0DE6FC5-3E28-446D-8710-A863F12E5B01}"/>
              </a:ext>
            </a:extLst>
          </p:cNvPr>
          <p:cNvSpPr/>
          <p:nvPr/>
        </p:nvSpPr>
        <p:spPr>
          <a:xfrm>
            <a:off x="4422650" y="2995489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6B8EF0-613F-4701-A1EE-F518AE5C3680}"/>
              </a:ext>
            </a:extLst>
          </p:cNvPr>
          <p:cNvSpPr/>
          <p:nvPr/>
        </p:nvSpPr>
        <p:spPr>
          <a:xfrm>
            <a:off x="2851419" y="3374525"/>
            <a:ext cx="3440533" cy="65568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98A860-DB38-4624-BBE8-BE45004A80C2}"/>
              </a:ext>
            </a:extLst>
          </p:cNvPr>
          <p:cNvSpPr txBox="1"/>
          <p:nvPr/>
        </p:nvSpPr>
        <p:spPr>
          <a:xfrm>
            <a:off x="2835669" y="3346084"/>
            <a:ext cx="1122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LD/ST Unit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B4576C9B-A043-4E0D-A90E-9DC07CDCFE35}"/>
              </a:ext>
            </a:extLst>
          </p:cNvPr>
          <p:cNvSpPr/>
          <p:nvPr/>
        </p:nvSpPr>
        <p:spPr>
          <a:xfrm>
            <a:off x="4422650" y="4024182"/>
            <a:ext cx="288034" cy="362645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7BE134-DB89-45A2-9849-498D1F2C7486}"/>
              </a:ext>
            </a:extLst>
          </p:cNvPr>
          <p:cNvSpPr/>
          <p:nvPr/>
        </p:nvSpPr>
        <p:spPr>
          <a:xfrm>
            <a:off x="2851419" y="4392549"/>
            <a:ext cx="3440533" cy="36765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Global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355E7FB-F1E9-411D-B2DE-A84F937E834E}"/>
              </a:ext>
            </a:extLst>
          </p:cNvPr>
          <p:cNvSpPr/>
          <p:nvPr/>
        </p:nvSpPr>
        <p:spPr>
          <a:xfrm>
            <a:off x="2951116" y="3619329"/>
            <a:ext cx="3241137" cy="367653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Coalescing Unit</a:t>
            </a:r>
          </a:p>
        </p:txBody>
      </p:sp>
    </p:spTree>
    <p:extLst>
      <p:ext uri="{BB962C8B-B14F-4D97-AF65-F5344CB8AC3E}">
        <p14:creationId xmlns:p14="http://schemas.microsoft.com/office/powerpoint/2010/main" val="27774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C21972-B3C4-415F-8E96-C51BF5CDBC4B}"/>
              </a:ext>
            </a:extLst>
          </p:cNvPr>
          <p:cNvSpPr/>
          <p:nvPr/>
        </p:nvSpPr>
        <p:spPr>
          <a:xfrm>
            <a:off x="-3362" y="0"/>
            <a:ext cx="9144000" cy="35486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00" y="701745"/>
            <a:ext cx="8042201" cy="1053537"/>
          </a:xfrm>
        </p:spPr>
        <p:txBody>
          <a:bodyPr anchor="ctr"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Architectural Support for Efficient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Large-Scale Automata Processing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900" y="2357103"/>
            <a:ext cx="8249771" cy="612842"/>
          </a:xfrm>
        </p:spPr>
        <p:txBody>
          <a:bodyPr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Joint work with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Hongyuan </a:t>
            </a:r>
            <a:r>
              <a:rPr lang="en-US" dirty="0">
                <a:solidFill>
                  <a:schemeClr val="bg1"/>
                </a:solidFill>
              </a:rPr>
              <a:t>Liu, </a:t>
            </a:r>
            <a:r>
              <a:rPr lang="en-US" dirty="0" smtClean="0">
                <a:solidFill>
                  <a:schemeClr val="bg1"/>
                </a:solidFill>
              </a:rPr>
              <a:t>Mohamed </a:t>
            </a:r>
            <a:r>
              <a:rPr lang="en-US" dirty="0">
                <a:solidFill>
                  <a:schemeClr val="bg1"/>
                </a:solidFill>
              </a:rPr>
              <a:t>Ibrahim (College of William &amp; Mary),</a:t>
            </a:r>
          </a:p>
          <a:p>
            <a:r>
              <a:rPr lang="en-US" dirty="0">
                <a:solidFill>
                  <a:schemeClr val="bg1"/>
                </a:solidFill>
              </a:rPr>
              <a:t>Onur Kayiran (</a:t>
            </a:r>
            <a:r>
              <a:rPr lang="en-US" dirty="0" smtClean="0">
                <a:solidFill>
                  <a:schemeClr val="bg1"/>
                </a:solidFill>
              </a:rPr>
              <a:t>AMD), Sreepathi </a:t>
            </a:r>
            <a:r>
              <a:rPr lang="en-US" dirty="0">
                <a:solidFill>
                  <a:schemeClr val="bg1"/>
                </a:solidFill>
              </a:rPr>
              <a:t>Pai (University of Rochester),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1155" y="4100810"/>
            <a:ext cx="53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Appeared at MICRO 2018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4883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Memory Access Coalescing in GPUs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76E7EF-E62B-49F2-BCFF-735099BC03BB}"/>
              </a:ext>
            </a:extLst>
          </p:cNvPr>
          <p:cNvSpPr/>
          <p:nvPr/>
        </p:nvSpPr>
        <p:spPr>
          <a:xfrm>
            <a:off x="3023527" y="3083901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4C98C4-E3F8-4E9D-A4D4-34EC5F6F78B5}"/>
              </a:ext>
            </a:extLst>
          </p:cNvPr>
          <p:cNvSpPr/>
          <p:nvPr/>
        </p:nvSpPr>
        <p:spPr>
          <a:xfrm>
            <a:off x="3797845" y="3083901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F88635-6E86-4873-BDC5-C8A636D3A0AF}"/>
              </a:ext>
            </a:extLst>
          </p:cNvPr>
          <p:cNvSpPr/>
          <p:nvPr/>
        </p:nvSpPr>
        <p:spPr>
          <a:xfrm>
            <a:off x="4563423" y="3083901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F60E60-E78E-4610-8ED3-F56029DF4BE9}"/>
              </a:ext>
            </a:extLst>
          </p:cNvPr>
          <p:cNvSpPr/>
          <p:nvPr/>
        </p:nvSpPr>
        <p:spPr>
          <a:xfrm>
            <a:off x="5327525" y="3083901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8AB720C8-E5D8-4B2C-AAEF-CACBC99F4987}"/>
              </a:ext>
            </a:extLst>
          </p:cNvPr>
          <p:cNvSpPr/>
          <p:nvPr/>
        </p:nvSpPr>
        <p:spPr>
          <a:xfrm>
            <a:off x="4738601" y="2439940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5D9BA6-F755-4088-9185-F72DAAB27882}"/>
              </a:ext>
            </a:extLst>
          </p:cNvPr>
          <p:cNvSpPr/>
          <p:nvPr/>
        </p:nvSpPr>
        <p:spPr>
          <a:xfrm>
            <a:off x="3031503" y="3526292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2EAB61-D827-4EB7-98D4-457DBB00A4B9}"/>
              </a:ext>
            </a:extLst>
          </p:cNvPr>
          <p:cNvSpPr/>
          <p:nvPr/>
        </p:nvSpPr>
        <p:spPr>
          <a:xfrm>
            <a:off x="3805548" y="352629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548DC3-9257-48F7-9DDF-1C967D916A0B}"/>
              </a:ext>
            </a:extLst>
          </p:cNvPr>
          <p:cNvSpPr/>
          <p:nvPr/>
        </p:nvSpPr>
        <p:spPr>
          <a:xfrm>
            <a:off x="4563151" y="352629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88C79D0-8EA8-4716-A52C-898BB13D5646}"/>
              </a:ext>
            </a:extLst>
          </p:cNvPr>
          <p:cNvSpPr/>
          <p:nvPr/>
        </p:nvSpPr>
        <p:spPr>
          <a:xfrm>
            <a:off x="5326608" y="352629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0FBF014-46A1-4C97-AC10-548E8BFE7535}"/>
              </a:ext>
            </a:extLst>
          </p:cNvPr>
          <p:cNvSpPr/>
          <p:nvPr/>
        </p:nvSpPr>
        <p:spPr>
          <a:xfrm>
            <a:off x="3031503" y="439291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F02C9BC-62D4-477C-9CB0-3612EFCB57A6}"/>
              </a:ext>
            </a:extLst>
          </p:cNvPr>
          <p:cNvSpPr/>
          <p:nvPr/>
        </p:nvSpPr>
        <p:spPr>
          <a:xfrm>
            <a:off x="3805823" y="439291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EAA8803-890E-4565-A548-2B75F56AC4FB}"/>
              </a:ext>
            </a:extLst>
          </p:cNvPr>
          <p:cNvSpPr/>
          <p:nvPr/>
        </p:nvSpPr>
        <p:spPr>
          <a:xfrm>
            <a:off x="4568327" y="439291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F1AC7A9-D8F0-4957-B15C-88D8475B18FF}"/>
              </a:ext>
            </a:extLst>
          </p:cNvPr>
          <p:cNvSpPr/>
          <p:nvPr/>
        </p:nvSpPr>
        <p:spPr>
          <a:xfrm>
            <a:off x="5327798" y="439291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FF2DBE9-1771-4028-B6F9-53F8973626CC}"/>
              </a:ext>
            </a:extLst>
          </p:cNvPr>
          <p:cNvSpPr/>
          <p:nvPr/>
        </p:nvSpPr>
        <p:spPr>
          <a:xfrm>
            <a:off x="2476008" y="924565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BCE226-C53E-4673-9CFF-E68D878A9BFA}"/>
              </a:ext>
            </a:extLst>
          </p:cNvPr>
          <p:cNvSpPr/>
          <p:nvPr/>
        </p:nvSpPr>
        <p:spPr>
          <a:xfrm>
            <a:off x="2715511" y="171031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FF6069-7381-4ABB-A650-E0FC8F52A7DF}"/>
              </a:ext>
            </a:extLst>
          </p:cNvPr>
          <p:cNvSpPr/>
          <p:nvPr/>
        </p:nvSpPr>
        <p:spPr>
          <a:xfrm>
            <a:off x="3645256" y="171242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AF1DE89-C1FA-404E-BEDE-7BF12E398D0A}"/>
              </a:ext>
            </a:extLst>
          </p:cNvPr>
          <p:cNvSpPr/>
          <p:nvPr/>
        </p:nvSpPr>
        <p:spPr>
          <a:xfrm>
            <a:off x="4579021" y="171294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D5546ED-F27B-402F-807D-338B3BB8478B}"/>
              </a:ext>
            </a:extLst>
          </p:cNvPr>
          <p:cNvSpPr/>
          <p:nvPr/>
        </p:nvSpPr>
        <p:spPr>
          <a:xfrm>
            <a:off x="5507394" y="171302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6EAC177-D789-4864-90E1-A13E1750B2E6}"/>
              </a:ext>
            </a:extLst>
          </p:cNvPr>
          <p:cNvSpPr/>
          <p:nvPr/>
        </p:nvSpPr>
        <p:spPr>
          <a:xfrm>
            <a:off x="2716038" y="135827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78CE3A-4DBB-412C-BAD3-5EC7262F513C}"/>
              </a:ext>
            </a:extLst>
          </p:cNvPr>
          <p:cNvSpPr/>
          <p:nvPr/>
        </p:nvSpPr>
        <p:spPr>
          <a:xfrm>
            <a:off x="3645321" y="136051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3A50F62-2250-4659-8B22-3C3D5EC689E9}"/>
              </a:ext>
            </a:extLst>
          </p:cNvPr>
          <p:cNvSpPr/>
          <p:nvPr/>
        </p:nvSpPr>
        <p:spPr>
          <a:xfrm>
            <a:off x="4576663" y="136051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02A22B2-D3DD-495E-B25A-694E9BCBBF6A}"/>
              </a:ext>
            </a:extLst>
          </p:cNvPr>
          <p:cNvSpPr/>
          <p:nvPr/>
        </p:nvSpPr>
        <p:spPr>
          <a:xfrm>
            <a:off x="5507110" y="135900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775BF44-107A-4447-BC39-90CDB6EAE3F1}"/>
              </a:ext>
            </a:extLst>
          </p:cNvPr>
          <p:cNvSpPr/>
          <p:nvPr/>
        </p:nvSpPr>
        <p:spPr>
          <a:xfrm>
            <a:off x="3031503" y="3950524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621A30-EBFE-42A1-A09A-7080F9E593A3}"/>
              </a:ext>
            </a:extLst>
          </p:cNvPr>
          <p:cNvSpPr/>
          <p:nvPr/>
        </p:nvSpPr>
        <p:spPr>
          <a:xfrm>
            <a:off x="3805548" y="3950524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30FD00E-EE23-4E1D-8F81-467951827441}"/>
              </a:ext>
            </a:extLst>
          </p:cNvPr>
          <p:cNvSpPr/>
          <p:nvPr/>
        </p:nvSpPr>
        <p:spPr>
          <a:xfrm>
            <a:off x="4563151" y="39505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BFE42D5-3994-4D02-A95D-7D633F07C1AC}"/>
              </a:ext>
            </a:extLst>
          </p:cNvPr>
          <p:cNvSpPr/>
          <p:nvPr/>
        </p:nvSpPr>
        <p:spPr>
          <a:xfrm>
            <a:off x="5326608" y="3950524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ADAFA49-BDC0-423A-9ECF-FA1CB423C80B}"/>
              </a:ext>
            </a:extLst>
          </p:cNvPr>
          <p:cNvSpPr txBox="1"/>
          <p:nvPr/>
        </p:nvSpPr>
        <p:spPr>
          <a:xfrm>
            <a:off x="4140256" y="615026"/>
            <a:ext cx="8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43EFF21-5452-41A6-8D6B-237BE35D7F40}"/>
              </a:ext>
            </a:extLst>
          </p:cNvPr>
          <p:cNvSpPr txBox="1"/>
          <p:nvPr/>
        </p:nvSpPr>
        <p:spPr>
          <a:xfrm>
            <a:off x="2715511" y="907391"/>
            <a:ext cx="19800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 smtClean="0">
                <a:latin typeface="Consolas" panose="020B0609020204030204" pitchFamily="49" charset="0"/>
              </a:rPr>
              <a:t>tid</a:t>
            </a:r>
            <a:r>
              <a:rPr lang="en-US" sz="2100" dirty="0" smtClean="0"/>
              <a:t> </a:t>
            </a:r>
            <a:r>
              <a:rPr lang="en-US" sz="2100" dirty="0"/>
              <a:t>= thread id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24A4BAA6-B48C-46E5-8E80-AA60AA1ADC20}"/>
              </a:ext>
            </a:extLst>
          </p:cNvPr>
          <p:cNvSpPr/>
          <p:nvPr/>
        </p:nvSpPr>
        <p:spPr>
          <a:xfrm>
            <a:off x="3750169" y="2439938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E883D2C6-1E58-4974-9BC8-74804EF54BC7}"/>
              </a:ext>
            </a:extLst>
          </p:cNvPr>
          <p:cNvSpPr/>
          <p:nvPr/>
        </p:nvSpPr>
        <p:spPr>
          <a:xfrm>
            <a:off x="4209272" y="2439939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5E6FEC8-8428-4139-84D5-E7215D6CF023}"/>
              </a:ext>
            </a:extLst>
          </p:cNvPr>
          <p:cNvSpPr/>
          <p:nvPr/>
        </p:nvSpPr>
        <p:spPr>
          <a:xfrm>
            <a:off x="5197704" y="2444928"/>
            <a:ext cx="223412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CF28364-50B4-4298-820D-A7AB6A6F03ED}"/>
              </a:ext>
            </a:extLst>
          </p:cNvPr>
          <p:cNvSpPr txBox="1"/>
          <p:nvPr/>
        </p:nvSpPr>
        <p:spPr>
          <a:xfrm>
            <a:off x="912406" y="3117088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2E95B1F-1690-455A-AFF2-11084E7FBB09}"/>
              </a:ext>
            </a:extLst>
          </p:cNvPr>
          <p:cNvSpPr txBox="1"/>
          <p:nvPr/>
        </p:nvSpPr>
        <p:spPr>
          <a:xfrm>
            <a:off x="906277" y="3546867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284D771-508C-4217-B836-0F6F02D352DE}"/>
              </a:ext>
            </a:extLst>
          </p:cNvPr>
          <p:cNvSpPr txBox="1"/>
          <p:nvPr/>
        </p:nvSpPr>
        <p:spPr>
          <a:xfrm>
            <a:off x="908685" y="3965930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97EF170-506D-4D3F-8DE6-E6FEE782BD1C}"/>
              </a:ext>
            </a:extLst>
          </p:cNvPr>
          <p:cNvSpPr txBox="1"/>
          <p:nvPr/>
        </p:nvSpPr>
        <p:spPr>
          <a:xfrm>
            <a:off x="907301" y="4406553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3800F00-9460-4553-87B0-00E0985D61E0}"/>
              </a:ext>
            </a:extLst>
          </p:cNvPr>
          <p:cNvSpPr/>
          <p:nvPr/>
        </p:nvSpPr>
        <p:spPr>
          <a:xfrm>
            <a:off x="912406" y="3491451"/>
            <a:ext cx="5293929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CCAEB1F9-E83F-4338-B766-DC2D669AB97A}"/>
              </a:ext>
            </a:extLst>
          </p:cNvPr>
          <p:cNvSpPr/>
          <p:nvPr/>
        </p:nvSpPr>
        <p:spPr>
          <a:xfrm>
            <a:off x="926264" y="3939406"/>
            <a:ext cx="5293929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3" grpId="0"/>
      <p:bldP spid="27" grpId="0"/>
      <p:bldP spid="81" grpId="0" animBg="1"/>
      <p:bldP spid="82" grpId="0" animBg="1"/>
      <p:bldP spid="83" grpId="0" animBg="1"/>
      <p:bldP spid="32" grpId="0"/>
      <p:bldP spid="84" grpId="0"/>
      <p:bldP spid="85" grpId="0"/>
      <p:bldP spid="86" grpId="0"/>
      <p:bldP spid="37" grpId="0" animBg="1"/>
      <p:bldP spid="8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083C5-B9DE-4273-AC75-1D37E60F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Memory Access Coalescing in GPUs	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B3DD106-D9E1-4B38-A2E9-E76D67BD036A}"/>
              </a:ext>
            </a:extLst>
          </p:cNvPr>
          <p:cNvSpPr/>
          <p:nvPr/>
        </p:nvSpPr>
        <p:spPr>
          <a:xfrm>
            <a:off x="3438938" y="2394596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3006C64-EBCF-46B1-917E-2801230840DB}"/>
              </a:ext>
            </a:extLst>
          </p:cNvPr>
          <p:cNvSpPr/>
          <p:nvPr/>
        </p:nvSpPr>
        <p:spPr>
          <a:xfrm>
            <a:off x="3034705" y="3121149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E33EEE1-E0C8-4DF6-BD19-B78F3C6EB659}"/>
              </a:ext>
            </a:extLst>
          </p:cNvPr>
          <p:cNvSpPr/>
          <p:nvPr/>
        </p:nvSpPr>
        <p:spPr>
          <a:xfrm>
            <a:off x="3809023" y="3121149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32157B7-7D67-4AB3-ACDE-79AE6C0516A1}"/>
              </a:ext>
            </a:extLst>
          </p:cNvPr>
          <p:cNvSpPr/>
          <p:nvPr/>
        </p:nvSpPr>
        <p:spPr>
          <a:xfrm>
            <a:off x="4574600" y="3121149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98F564B-7E2E-4D66-B577-220CF0C86205}"/>
              </a:ext>
            </a:extLst>
          </p:cNvPr>
          <p:cNvSpPr/>
          <p:nvPr/>
        </p:nvSpPr>
        <p:spPr>
          <a:xfrm>
            <a:off x="5338702" y="3121149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xmlns="" id="{B0DD7304-7856-40C6-95CE-9207A7197EF0}"/>
              </a:ext>
            </a:extLst>
          </p:cNvPr>
          <p:cNvSpPr/>
          <p:nvPr/>
        </p:nvSpPr>
        <p:spPr>
          <a:xfrm>
            <a:off x="4350916" y="2088950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F37747D-F028-4294-A019-D7DF4683CC6E}"/>
              </a:ext>
            </a:extLst>
          </p:cNvPr>
          <p:cNvSpPr/>
          <p:nvPr/>
        </p:nvSpPr>
        <p:spPr>
          <a:xfrm>
            <a:off x="3042680" y="4393220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E586744-A14B-4137-8018-F7083B652D22}"/>
              </a:ext>
            </a:extLst>
          </p:cNvPr>
          <p:cNvSpPr/>
          <p:nvPr/>
        </p:nvSpPr>
        <p:spPr>
          <a:xfrm>
            <a:off x="3817000" y="4393220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17FC7AE-4C72-4DBD-B9E0-D1899B6DC757}"/>
              </a:ext>
            </a:extLst>
          </p:cNvPr>
          <p:cNvSpPr/>
          <p:nvPr/>
        </p:nvSpPr>
        <p:spPr>
          <a:xfrm>
            <a:off x="4579504" y="439322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942D7EC-A626-4F6F-B6E8-580AA203D335}"/>
              </a:ext>
            </a:extLst>
          </p:cNvPr>
          <p:cNvSpPr/>
          <p:nvPr/>
        </p:nvSpPr>
        <p:spPr>
          <a:xfrm>
            <a:off x="5338975" y="439322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9268F3F-81BA-4F9B-805B-CD7ABE028DF3}"/>
              </a:ext>
            </a:extLst>
          </p:cNvPr>
          <p:cNvSpPr/>
          <p:nvPr/>
        </p:nvSpPr>
        <p:spPr>
          <a:xfrm>
            <a:off x="2487184" y="924869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DEC943A8-3BA0-4720-B4A4-8C39BB9E43CC}"/>
              </a:ext>
            </a:extLst>
          </p:cNvPr>
          <p:cNvSpPr/>
          <p:nvPr/>
        </p:nvSpPr>
        <p:spPr>
          <a:xfrm>
            <a:off x="2726688" y="1710613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303A6B1A-1367-4688-9127-20EC1DBDF18D}"/>
              </a:ext>
            </a:extLst>
          </p:cNvPr>
          <p:cNvSpPr/>
          <p:nvPr/>
        </p:nvSpPr>
        <p:spPr>
          <a:xfrm>
            <a:off x="3656433" y="171272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255AF689-0E21-4D7E-BCB9-4A78ED1FC410}"/>
              </a:ext>
            </a:extLst>
          </p:cNvPr>
          <p:cNvSpPr/>
          <p:nvPr/>
        </p:nvSpPr>
        <p:spPr>
          <a:xfrm>
            <a:off x="4590199" y="1713248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BD4D6444-FFB5-4350-A6C1-2359B88EEB61}"/>
              </a:ext>
            </a:extLst>
          </p:cNvPr>
          <p:cNvSpPr/>
          <p:nvPr/>
        </p:nvSpPr>
        <p:spPr>
          <a:xfrm>
            <a:off x="5518570" y="1713331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43BFAAF1-9720-4341-B8C6-E318AA5F1A44}"/>
              </a:ext>
            </a:extLst>
          </p:cNvPr>
          <p:cNvSpPr/>
          <p:nvPr/>
        </p:nvSpPr>
        <p:spPr>
          <a:xfrm>
            <a:off x="2526412" y="1216383"/>
            <a:ext cx="4081475" cy="8445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FB3D93C3-E10A-4799-8CA2-DD6D0D64501A}"/>
              </a:ext>
            </a:extLst>
          </p:cNvPr>
          <p:cNvSpPr/>
          <p:nvPr/>
        </p:nvSpPr>
        <p:spPr>
          <a:xfrm>
            <a:off x="2727214" y="1358573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0E3BDD6-6420-4275-8199-2B7EC3CFCA70}"/>
              </a:ext>
            </a:extLst>
          </p:cNvPr>
          <p:cNvSpPr/>
          <p:nvPr/>
        </p:nvSpPr>
        <p:spPr>
          <a:xfrm>
            <a:off x="3656499" y="1360822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3E1893A1-83D0-4246-B128-934D07CFFEFE}"/>
              </a:ext>
            </a:extLst>
          </p:cNvPr>
          <p:cNvSpPr/>
          <p:nvPr/>
        </p:nvSpPr>
        <p:spPr>
          <a:xfrm>
            <a:off x="4587840" y="1360822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2ECFAA92-54B5-4CBA-99B9-204B96760883}"/>
              </a:ext>
            </a:extLst>
          </p:cNvPr>
          <p:cNvSpPr/>
          <p:nvPr/>
        </p:nvSpPr>
        <p:spPr>
          <a:xfrm>
            <a:off x="5518288" y="1359309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xmlns="" id="{FD3B840B-FED3-43B9-9024-8486E527E741}"/>
              </a:ext>
            </a:extLst>
          </p:cNvPr>
          <p:cNvSpPr/>
          <p:nvPr/>
        </p:nvSpPr>
        <p:spPr>
          <a:xfrm>
            <a:off x="4330430" y="2780550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9B6E50D-5DE4-443D-A57E-D7F1746F1F69}"/>
              </a:ext>
            </a:extLst>
          </p:cNvPr>
          <p:cNvSpPr/>
          <p:nvPr/>
        </p:nvSpPr>
        <p:spPr>
          <a:xfrm>
            <a:off x="3042680" y="3777605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E3D1612-1FF3-4D07-8AB7-E85F68E8EDC5}"/>
              </a:ext>
            </a:extLst>
          </p:cNvPr>
          <p:cNvSpPr/>
          <p:nvPr/>
        </p:nvSpPr>
        <p:spPr>
          <a:xfrm>
            <a:off x="3816726" y="3777605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732EF286-0DD2-4F67-9791-4F5AF8F580B0}"/>
              </a:ext>
            </a:extLst>
          </p:cNvPr>
          <p:cNvSpPr/>
          <p:nvPr/>
        </p:nvSpPr>
        <p:spPr>
          <a:xfrm>
            <a:off x="4574328" y="37776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0FD64678-6FAE-47C2-BFE8-7A9CB9764778}"/>
              </a:ext>
            </a:extLst>
          </p:cNvPr>
          <p:cNvSpPr/>
          <p:nvPr/>
        </p:nvSpPr>
        <p:spPr>
          <a:xfrm>
            <a:off x="5337785" y="3777605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CADF7BC-EE60-4FE4-9DDF-4A264248DAA9}"/>
              </a:ext>
            </a:extLst>
          </p:cNvPr>
          <p:cNvSpPr txBox="1"/>
          <p:nvPr/>
        </p:nvSpPr>
        <p:spPr>
          <a:xfrm>
            <a:off x="4140520" y="621604"/>
            <a:ext cx="8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6863540B-871B-4249-A39D-ECA67F8808BF}"/>
              </a:ext>
            </a:extLst>
          </p:cNvPr>
          <p:cNvSpPr txBox="1"/>
          <p:nvPr/>
        </p:nvSpPr>
        <p:spPr>
          <a:xfrm>
            <a:off x="155483" y="843548"/>
            <a:ext cx="19800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 smtClean="0">
                <a:latin typeface="Consolas" panose="020B0609020204030204" pitchFamily="49" charset="0"/>
              </a:rPr>
              <a:t>tid</a:t>
            </a:r>
            <a:r>
              <a:rPr lang="en-US" sz="2100" dirty="0" smtClean="0"/>
              <a:t> </a:t>
            </a:r>
            <a:r>
              <a:rPr lang="en-US" sz="2100" dirty="0"/>
              <a:t>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3FC037E5-0364-46C6-999A-0625EBC9D833}"/>
              </a:ext>
            </a:extLst>
          </p:cNvPr>
          <p:cNvSpPr/>
          <p:nvPr/>
        </p:nvSpPr>
        <p:spPr>
          <a:xfrm>
            <a:off x="912406" y="3730643"/>
            <a:ext cx="5293929" cy="466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9E47514-583D-49D9-BBCD-7041A57515E4}"/>
              </a:ext>
            </a:extLst>
          </p:cNvPr>
          <p:cNvSpPr txBox="1"/>
          <p:nvPr/>
        </p:nvSpPr>
        <p:spPr>
          <a:xfrm>
            <a:off x="912406" y="3117088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323D570-8E71-4235-AD64-F71F7B67071F}"/>
              </a:ext>
            </a:extLst>
          </p:cNvPr>
          <p:cNvSpPr txBox="1"/>
          <p:nvPr/>
        </p:nvSpPr>
        <p:spPr>
          <a:xfrm>
            <a:off x="908685" y="3818152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073CAB-7A72-4474-A9D4-B691A15A996E}"/>
              </a:ext>
            </a:extLst>
          </p:cNvPr>
          <p:cNvSpPr txBox="1"/>
          <p:nvPr/>
        </p:nvSpPr>
        <p:spPr>
          <a:xfrm>
            <a:off x="907301" y="4406553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Address # 2</a:t>
            </a:r>
          </a:p>
        </p:txBody>
      </p:sp>
    </p:spTree>
    <p:extLst>
      <p:ext uri="{BB962C8B-B14F-4D97-AF65-F5344CB8AC3E}">
        <p14:creationId xmlns:p14="http://schemas.microsoft.com/office/powerpoint/2010/main" val="21184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68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39" grpId="0" animBg="1"/>
      <p:bldP spid="40" grpId="0"/>
      <p:bldP spid="42" grpId="0"/>
      <p:bldP spid="4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GPUs may be accelerating cryptographic applications (e.g., AES, RSA etc.) and authentication algorithms on-behalf of CPUs </a:t>
            </a:r>
            <a:r>
              <a:rPr lang="en-US" sz="2800" dirty="0" smtClean="0">
                <a:solidFill>
                  <a:srgbClr val="7030A0"/>
                </a:solidFill>
              </a:rPr>
              <a:t>(</a:t>
            </a:r>
            <a:r>
              <a:rPr lang="en-US" sz="2800" b="1" dirty="0" smtClean="0">
                <a:solidFill>
                  <a:srgbClr val="7030A0"/>
                </a:solidFill>
              </a:rPr>
              <a:t>Graviton, OSDI’18</a:t>
            </a:r>
            <a:r>
              <a:rPr lang="en-US" sz="2800" dirty="0" smtClean="0">
                <a:solidFill>
                  <a:srgbClr val="7030A0"/>
                </a:solidFill>
              </a:rPr>
              <a:t>)</a:t>
            </a:r>
          </a:p>
          <a:p>
            <a:r>
              <a:rPr lang="en-US" sz="2800" dirty="0"/>
              <a:t>GPUs may be accelerating applications that are using user-sensitive data (e.g., genomics, financial</a:t>
            </a:r>
            <a:r>
              <a:rPr lang="en-US" sz="2800" dirty="0" smtClean="0"/>
              <a:t>)</a:t>
            </a:r>
          </a:p>
          <a:p>
            <a:r>
              <a:rPr lang="en-US" sz="2800" i="1" dirty="0" smtClean="0"/>
              <a:t>It </a:t>
            </a:r>
            <a:r>
              <a:rPr lang="en-US" sz="2800" i="1" dirty="0"/>
              <a:t>is imperative to keep GPUs secure against a variety of </a:t>
            </a:r>
            <a:r>
              <a:rPr lang="en-US" sz="2800" i="1" dirty="0" smtClean="0"/>
              <a:t>side-channel attacks </a:t>
            </a:r>
            <a:r>
              <a:rPr lang="en-US" sz="2800" i="1" dirty="0"/>
              <a:t>and other security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8772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Attacks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User’s web activity on GPU can be tracked by the malicious attacker who is co-located on the same card [Oakland 2014]</a:t>
            </a:r>
          </a:p>
          <a:p>
            <a:r>
              <a:rPr lang="en-US" dirty="0" smtClean="0"/>
              <a:t>AES private keys can be recovered by correlation timing attacks [HPCA 2016]</a:t>
            </a:r>
          </a:p>
          <a:p>
            <a:r>
              <a:rPr lang="en-US" dirty="0" smtClean="0"/>
              <a:t>More severe attacks on GPUs? [Oakland’18]</a:t>
            </a:r>
          </a:p>
          <a:p>
            <a:pPr lvl="1"/>
            <a:r>
              <a:rPr lang="en-US" dirty="0" smtClean="0"/>
              <a:t>Spectre/Meltdown like attacks for GPUs?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325" y="2488019"/>
            <a:ext cx="8484782" cy="1020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6527E5-6C6D-44BF-99C3-2867110D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7" y="8888"/>
            <a:ext cx="8448990" cy="994172"/>
          </a:xfrm>
        </p:spPr>
        <p:txBody>
          <a:bodyPr/>
          <a:lstStyle/>
          <a:p>
            <a:r>
              <a:rPr lang="en-US" b="1" dirty="0"/>
              <a:t>Correlation Timing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17F20F-AC72-4AC9-8DD7-9C9D8EAB7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97256" y="3723885"/>
            <a:ext cx="863853" cy="810964"/>
          </a:xfr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xmlns="" id="{4340A984-6950-4E7B-9A99-8072ADC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61110" y="3680438"/>
            <a:ext cx="960113" cy="960113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xmlns="" id="{66C27603-07B3-4FDA-A2D7-A16B1FFFC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05490" y="1035571"/>
            <a:ext cx="1111238" cy="1111238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xmlns="" id="{481026D5-10EF-47C3-8B19-2C327619AD24}"/>
              </a:ext>
            </a:extLst>
          </p:cNvPr>
          <p:cNvSpPr/>
          <p:nvPr/>
        </p:nvSpPr>
        <p:spPr>
          <a:xfrm flipV="1">
            <a:off x="701246" y="1899673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xmlns="" id="{4FBCA79F-8D64-4675-A2AB-F80AEC3AC661}"/>
              </a:ext>
            </a:extLst>
          </p:cNvPr>
          <p:cNvSpPr/>
          <p:nvPr/>
        </p:nvSpPr>
        <p:spPr>
          <a:xfrm rot="10800000" flipV="1">
            <a:off x="2333436" y="1899672"/>
            <a:ext cx="486945" cy="17807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xmlns="" id="{C11E41C5-16A5-40E8-ACB1-5FCF3C606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46154" y="1248289"/>
            <a:ext cx="685800" cy="68580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xmlns="" id="{818E3EB2-E8BA-47ED-9233-1D76C0A1A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74716" y="3079995"/>
            <a:ext cx="685800" cy="685800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xmlns="" id="{3C074CF2-9DB5-46C5-89FB-54523E094A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692102" y="3079995"/>
            <a:ext cx="685800" cy="685800"/>
          </a:xfrm>
          <a:prstGeom prst="rect">
            <a:avLst/>
          </a:prstGeom>
        </p:spPr>
      </p:pic>
      <p:pic>
        <p:nvPicPr>
          <p:cNvPr id="25" name="Graphic 24" descr="Clock">
            <a:extLst>
              <a:ext uri="{FF2B5EF4-FFF2-40B4-BE49-F238E27FC236}">
                <a16:creationId xmlns:a16="http://schemas.microsoft.com/office/drawing/2014/main" xmlns="" id="{DD3C6D1C-3A95-4BFB-A368-983BC32FD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231953" y="3784672"/>
            <a:ext cx="743775" cy="71872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5119E88A-40E4-49D7-BF3B-9F71CBC4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5729" y="1248289"/>
          <a:ext cx="4656329" cy="1714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151">
                  <a:extLst>
                    <a:ext uri="{9D8B030D-6E8A-4147-A177-3AD203B41FA5}">
                      <a16:colId xmlns:a16="http://schemas.microsoft.com/office/drawing/2014/main" xmlns="" val="1569990298"/>
                    </a:ext>
                  </a:extLst>
                </a:gridCol>
                <a:gridCol w="1560845">
                  <a:extLst>
                    <a:ext uri="{9D8B030D-6E8A-4147-A177-3AD203B41FA5}">
                      <a16:colId xmlns:a16="http://schemas.microsoft.com/office/drawing/2014/main" xmlns="" val="1611618201"/>
                    </a:ext>
                  </a:extLst>
                </a:gridCol>
                <a:gridCol w="1688333">
                  <a:extLst>
                    <a:ext uri="{9D8B030D-6E8A-4147-A177-3AD203B41FA5}">
                      <a16:colId xmlns:a16="http://schemas.microsoft.com/office/drawing/2014/main" xmlns="" val="152900839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Plaintexts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Ciphertexts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383364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3600321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58065845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67329841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46911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359E89-4469-4D29-864A-BE573A28D793}"/>
              </a:ext>
            </a:extLst>
          </p:cNvPr>
          <p:cNvSpPr txBox="1"/>
          <p:nvPr/>
        </p:nvSpPr>
        <p:spPr>
          <a:xfrm>
            <a:off x="3971290" y="15765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D2A9062-07A0-48F5-A47C-14E8FF346704}"/>
              </a:ext>
            </a:extLst>
          </p:cNvPr>
          <p:cNvSpPr txBox="1"/>
          <p:nvPr/>
        </p:nvSpPr>
        <p:spPr>
          <a:xfrm>
            <a:off x="7306072" y="156891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5742C7-C1B6-4247-9823-35120357118B}"/>
              </a:ext>
            </a:extLst>
          </p:cNvPr>
          <p:cNvSpPr txBox="1"/>
          <p:nvPr/>
        </p:nvSpPr>
        <p:spPr>
          <a:xfrm>
            <a:off x="3028800" y="4467425"/>
            <a:ext cx="106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time</a:t>
            </a:r>
            <a:r>
              <a:rPr lang="en-US" baseline="-25000" dirty="0" err="1"/>
              <a:t>start</a:t>
            </a:r>
            <a:endParaRPr lang="en-US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83D83BC-834A-4B98-8135-6E3E32123DCA}"/>
              </a:ext>
            </a:extLst>
          </p:cNvPr>
          <p:cNvSpPr txBox="1"/>
          <p:nvPr/>
        </p:nvSpPr>
        <p:spPr>
          <a:xfrm>
            <a:off x="3907663" y="4467425"/>
            <a:ext cx="198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time</a:t>
            </a:r>
            <a:r>
              <a:rPr lang="en-US" baseline="-25000" dirty="0" err="1"/>
              <a:t>stop</a:t>
            </a:r>
            <a:r>
              <a:rPr lang="en-US" dirty="0"/>
              <a:t> = time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F339A05-69B6-495A-8754-92F635043358}"/>
              </a:ext>
            </a:extLst>
          </p:cNvPr>
          <p:cNvSpPr txBox="1"/>
          <p:nvPr/>
        </p:nvSpPr>
        <p:spPr>
          <a:xfrm>
            <a:off x="3968857" y="194508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CEBD7A9-19A7-48BB-B9EE-E6414C75E180}"/>
              </a:ext>
            </a:extLst>
          </p:cNvPr>
          <p:cNvSpPr txBox="1"/>
          <p:nvPr/>
        </p:nvSpPr>
        <p:spPr>
          <a:xfrm>
            <a:off x="7303639" y="193746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3B258D7-07C3-4EED-8D4B-E75E016955E1}"/>
              </a:ext>
            </a:extLst>
          </p:cNvPr>
          <p:cNvSpPr txBox="1"/>
          <p:nvPr/>
        </p:nvSpPr>
        <p:spPr>
          <a:xfrm>
            <a:off x="3968857" y="22712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#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07D8285-9B86-455F-903A-16D52F30AFA3}"/>
              </a:ext>
            </a:extLst>
          </p:cNvPr>
          <p:cNvSpPr txBox="1"/>
          <p:nvPr/>
        </p:nvSpPr>
        <p:spPr>
          <a:xfrm>
            <a:off x="7303639" y="226360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r>
              <a:rPr lang="en-US" baseline="-250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64528CB-2663-4E69-9005-299D3D571435}"/>
              </a:ext>
            </a:extLst>
          </p:cNvPr>
          <p:cNvSpPr txBox="1"/>
          <p:nvPr/>
        </p:nvSpPr>
        <p:spPr>
          <a:xfrm>
            <a:off x="3966691" y="2609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1936A7D-4B1A-445F-A1BC-119148D642DF}"/>
              </a:ext>
            </a:extLst>
          </p:cNvPr>
          <p:cNvSpPr txBox="1"/>
          <p:nvPr/>
        </p:nvSpPr>
        <p:spPr>
          <a:xfrm>
            <a:off x="7301472" y="26019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1EA9194-A8BA-4E22-B118-3934ED869D39}"/>
              </a:ext>
            </a:extLst>
          </p:cNvPr>
          <p:cNvSpPr txBox="1"/>
          <p:nvPr/>
        </p:nvSpPr>
        <p:spPr>
          <a:xfrm>
            <a:off x="1174716" y="4467398"/>
            <a:ext cx="10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F8EE38E-1C56-4C55-873D-62A7208ECF87}"/>
              </a:ext>
            </a:extLst>
          </p:cNvPr>
          <p:cNvSpPr txBox="1"/>
          <p:nvPr/>
        </p:nvSpPr>
        <p:spPr>
          <a:xfrm>
            <a:off x="1135040" y="899092"/>
            <a:ext cx="9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E0BF615-D2F5-48E3-BF83-07765DA4DAFA}"/>
              </a:ext>
            </a:extLst>
          </p:cNvPr>
          <p:cNvSpPr txBox="1"/>
          <p:nvPr/>
        </p:nvSpPr>
        <p:spPr>
          <a:xfrm>
            <a:off x="5361168" y="157653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0C42D4-579F-48BF-87ED-F5A499ED8B06}"/>
              </a:ext>
            </a:extLst>
          </p:cNvPr>
          <p:cNvSpPr txBox="1"/>
          <p:nvPr/>
        </p:nvSpPr>
        <p:spPr>
          <a:xfrm>
            <a:off x="5358735" y="19450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19343CB-5440-4E74-83B1-1E56E37506D3}"/>
              </a:ext>
            </a:extLst>
          </p:cNvPr>
          <p:cNvSpPr txBox="1"/>
          <p:nvPr/>
        </p:nvSpPr>
        <p:spPr>
          <a:xfrm>
            <a:off x="5358735" y="227122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#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D6925A5-BCF1-4EB9-8B37-A7DA4EA891B8}"/>
              </a:ext>
            </a:extLst>
          </p:cNvPr>
          <p:cNvSpPr txBox="1"/>
          <p:nvPr/>
        </p:nvSpPr>
        <p:spPr>
          <a:xfrm>
            <a:off x="5356568" y="2609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E7CC78EE-047C-4582-A7BE-8C32C8780069}"/>
              </a:ext>
            </a:extLst>
          </p:cNvPr>
          <p:cNvSpPr/>
          <p:nvPr/>
        </p:nvSpPr>
        <p:spPr>
          <a:xfrm>
            <a:off x="5261231" y="1131582"/>
            <a:ext cx="3370828" cy="19484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8A93C7-A215-48B3-9DE4-07365DC7ED0B}"/>
              </a:ext>
            </a:extLst>
          </p:cNvPr>
          <p:cNvSpPr/>
          <p:nvPr/>
        </p:nvSpPr>
        <p:spPr>
          <a:xfrm>
            <a:off x="5959888" y="3843822"/>
            <a:ext cx="2133600" cy="5521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DF2E34-2709-4D17-A5A0-026D70F20BF5}"/>
              </a:ext>
            </a:extLst>
          </p:cNvPr>
          <p:cNvSpPr txBox="1"/>
          <p:nvPr/>
        </p:nvSpPr>
        <p:spPr>
          <a:xfrm>
            <a:off x="6031453" y="3939833"/>
            <a:ext cx="184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1</a:t>
            </a:r>
            <a:r>
              <a:rPr lang="en-US" dirty="0"/>
              <a:t> , K</a:t>
            </a:r>
            <a:r>
              <a:rPr lang="en-US" baseline="-25000" dirty="0"/>
              <a:t>2</a:t>
            </a:r>
            <a:r>
              <a:rPr lang="en-US" dirty="0"/>
              <a:t> , … 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55088DE-160A-4707-8237-16E080E40382}"/>
              </a:ext>
            </a:extLst>
          </p:cNvPr>
          <p:cNvSpPr txBox="1"/>
          <p:nvPr/>
        </p:nvSpPr>
        <p:spPr>
          <a:xfrm>
            <a:off x="7277133" y="3962389"/>
            <a:ext cx="39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D274F3-AB5D-4DFE-9FD1-3FF513A43EC7}"/>
              </a:ext>
            </a:extLst>
          </p:cNvPr>
          <p:cNvSpPr txBox="1"/>
          <p:nvPr/>
        </p:nvSpPr>
        <p:spPr>
          <a:xfrm>
            <a:off x="7496262" y="3939529"/>
            <a:ext cx="76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…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BA2CC88-9C54-4721-9EE5-99563EDB2F0F}"/>
              </a:ext>
            </a:extLst>
          </p:cNvPr>
          <p:cNvSpPr txBox="1"/>
          <p:nvPr/>
        </p:nvSpPr>
        <p:spPr>
          <a:xfrm>
            <a:off x="6249440" y="4424541"/>
            <a:ext cx="162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guesses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1111019-62CF-4957-A2DC-CED1077964B7}"/>
              </a:ext>
            </a:extLst>
          </p:cNvPr>
          <p:cNvSpPr/>
          <p:nvPr/>
        </p:nvSpPr>
        <p:spPr>
          <a:xfrm>
            <a:off x="7150127" y="3765545"/>
            <a:ext cx="582653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EA535C5-DA77-45BC-87D8-C576C5D1F180}"/>
              </a:ext>
            </a:extLst>
          </p:cNvPr>
          <p:cNvSpPr txBox="1"/>
          <p:nvPr/>
        </p:nvSpPr>
        <p:spPr>
          <a:xfrm>
            <a:off x="7520218" y="3435851"/>
            <a:ext cx="145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Correct Key</a:t>
            </a:r>
          </a:p>
        </p:txBody>
      </p:sp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xmlns="" id="{5EC29770-49FF-42C9-A614-1238793A6C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251747" y="1276715"/>
            <a:ext cx="486945" cy="48694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745B2A4A-E208-4D87-B959-8774D59032E8}"/>
              </a:ext>
            </a:extLst>
          </p:cNvPr>
          <p:cNvSpPr/>
          <p:nvPr/>
        </p:nvSpPr>
        <p:spPr>
          <a:xfrm>
            <a:off x="7305713" y="3147819"/>
            <a:ext cx="226782" cy="54626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8B082AA-E785-4A26-BDE7-040671C22ADF}"/>
              </a:ext>
            </a:extLst>
          </p:cNvPr>
          <p:cNvSpPr txBox="1"/>
          <p:nvPr/>
        </p:nvSpPr>
        <p:spPr>
          <a:xfrm>
            <a:off x="5959888" y="347449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 Key??</a:t>
            </a:r>
          </a:p>
        </p:txBody>
      </p:sp>
    </p:spTree>
    <p:extLst>
      <p:ext uri="{BB962C8B-B14F-4D97-AF65-F5344CB8AC3E}">
        <p14:creationId xmlns:p14="http://schemas.microsoft.com/office/powerpoint/2010/main" val="70841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3D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27" grpId="0"/>
      <p:bldP spid="28" grpId="0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  <p:bldP spid="46" grpId="1"/>
      <p:bldP spid="47" grpId="0"/>
      <p:bldP spid="48" grpId="0"/>
      <p:bldP spid="6" grpId="0" animBg="1"/>
      <p:bldP spid="50" grpId="0"/>
      <p:bldP spid="10" grpId="0" animBg="1"/>
      <p:bldP spid="49" grpId="0"/>
      <p:bldP spid="4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Timing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5" y="517524"/>
            <a:ext cx="8931349" cy="372985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Execution time </a:t>
            </a:r>
            <a:r>
              <a:rPr lang="en-US" dirty="0" smtClean="0">
                <a:sym typeface="Wingdings"/>
              </a:rPr>
              <a:t>&lt; -- &gt; </a:t>
            </a:r>
            <a:r>
              <a:rPr lang="en-US" dirty="0" smtClean="0"/>
              <a:t>coalesced accesses</a:t>
            </a:r>
          </a:p>
          <a:p>
            <a:pPr lvl="1"/>
            <a:r>
              <a:rPr lang="en-US" dirty="0" smtClean="0"/>
              <a:t>GPU memory leakage</a:t>
            </a:r>
          </a:p>
          <a:p>
            <a:pPr lvl="1"/>
            <a:endParaRPr lang="en-US" dirty="0"/>
          </a:p>
          <a:p>
            <a:r>
              <a:rPr lang="en-US" dirty="0" smtClean="0"/>
              <a:t>Private keys / cipher text &lt; -- &gt; </a:t>
            </a:r>
            <a:r>
              <a:rPr lang="en-US" dirty="0"/>
              <a:t>coalesced </a:t>
            </a:r>
            <a:r>
              <a:rPr lang="en-US" dirty="0" smtClean="0"/>
              <a:t>accesses</a:t>
            </a:r>
          </a:p>
          <a:p>
            <a:pPr lvl="1"/>
            <a:r>
              <a:rPr lang="en-US" dirty="0" smtClean="0"/>
              <a:t>GPU compute leakage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304A0-9F51-4A6B-A8B4-4FEE6998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2" y="-119359"/>
            <a:ext cx="9025058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Coalesced Accesses and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7CEAE2-72B6-45F2-A9DF-E74F4F3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692BA5-8DBF-4B03-A218-3C48865A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19" y="592459"/>
            <a:ext cx="4492269" cy="3483271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xmlns="" id="{8280C2A0-7BE6-4B97-B1A5-F457BDBB57DA}"/>
              </a:ext>
            </a:extLst>
          </p:cNvPr>
          <p:cNvSpPr/>
          <p:nvPr/>
        </p:nvSpPr>
        <p:spPr>
          <a:xfrm>
            <a:off x="715616" y="4075731"/>
            <a:ext cx="7712765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Associate the number of coalesced accesses with execution time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8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" y="-77409"/>
            <a:ext cx="8448990" cy="994172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4187956" y="674179"/>
            <a:ext cx="96011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5148069" y="674179"/>
            <a:ext cx="748795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3355847" y="674179"/>
            <a:ext cx="57607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64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 animBg="1"/>
      <p:bldP spid="46" grpId="1" animBg="1"/>
      <p:bldP spid="90" grpId="0" animBg="1"/>
      <p:bldP spid="73" grpId="0" animBg="1"/>
      <p:bldP spid="7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3391A5C-F580-45B1-AE7E-B9FC24706216}"/>
              </a:ext>
            </a:extLst>
          </p:cNvPr>
          <p:cNvSpPr/>
          <p:nvPr/>
        </p:nvSpPr>
        <p:spPr>
          <a:xfrm>
            <a:off x="259539" y="1486726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EF2B74-976D-4B3F-A779-A20F1DD73C71}"/>
              </a:ext>
            </a:extLst>
          </p:cNvPr>
          <p:cNvSpPr/>
          <p:nvPr/>
        </p:nvSpPr>
        <p:spPr>
          <a:xfrm>
            <a:off x="257088" y="1588468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7867E1C-EBF9-4167-A3D4-601494A0B168}"/>
              </a:ext>
            </a:extLst>
          </p:cNvPr>
          <p:cNvSpPr/>
          <p:nvPr/>
        </p:nvSpPr>
        <p:spPr>
          <a:xfrm>
            <a:off x="257088" y="1936087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D9DA0E2-10B9-41D1-B22C-82FE010A47CB}"/>
              </a:ext>
            </a:extLst>
          </p:cNvPr>
          <p:cNvSpPr/>
          <p:nvPr/>
        </p:nvSpPr>
        <p:spPr>
          <a:xfrm>
            <a:off x="254037" y="3764889"/>
            <a:ext cx="1357306" cy="34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LINE # 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3ABDE42C-5B05-427C-B2EB-6A969E8E22B7}"/>
              </a:ext>
            </a:extLst>
          </p:cNvPr>
          <p:cNvSpPr/>
          <p:nvPr/>
        </p:nvSpPr>
        <p:spPr>
          <a:xfrm>
            <a:off x="7544126" y="1489295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AF0D6D88-74C4-4138-81DE-2F7D8BC9749A}"/>
              </a:ext>
            </a:extLst>
          </p:cNvPr>
          <p:cNvSpPr txBox="1"/>
          <p:nvPr/>
        </p:nvSpPr>
        <p:spPr>
          <a:xfrm>
            <a:off x="7611881" y="25969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EE094A8-0F0A-48B1-86BB-FF303F989A7A}"/>
              </a:ext>
            </a:extLst>
          </p:cNvPr>
          <p:cNvSpPr txBox="1"/>
          <p:nvPr/>
        </p:nvSpPr>
        <p:spPr>
          <a:xfrm>
            <a:off x="8552458" y="25977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5A74B4A-771D-466C-AC3B-C36F3AD9025C}"/>
              </a:ext>
            </a:extLst>
          </p:cNvPr>
          <p:cNvSpPr/>
          <p:nvPr/>
        </p:nvSpPr>
        <p:spPr>
          <a:xfrm>
            <a:off x="2679520" y="1488716"/>
            <a:ext cx="932907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57293-BD0C-4CC0-A99D-D0603342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3" y="-77409"/>
            <a:ext cx="8448990" cy="994172"/>
          </a:xfrm>
        </p:spPr>
        <p:txBody>
          <a:bodyPr/>
          <a:lstStyle/>
          <a:p>
            <a:r>
              <a:rPr lang="en-US" b="1" dirty="0"/>
              <a:t>Last Round of AES on GPU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521B71D-61CC-45D7-B04F-DF27886A528D}"/>
              </a:ext>
            </a:extLst>
          </p:cNvPr>
          <p:cNvSpPr/>
          <p:nvPr/>
        </p:nvSpPr>
        <p:spPr>
          <a:xfrm>
            <a:off x="613844" y="158273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D17771-B5B2-4888-8A4F-F63F2210433C}"/>
              </a:ext>
            </a:extLst>
          </p:cNvPr>
          <p:cNvSpPr/>
          <p:nvPr/>
        </p:nvSpPr>
        <p:spPr>
          <a:xfrm>
            <a:off x="613844" y="1936088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E30F42-6796-4438-A339-2861E72F1DC9}"/>
              </a:ext>
            </a:extLst>
          </p:cNvPr>
          <p:cNvSpPr/>
          <p:nvPr/>
        </p:nvSpPr>
        <p:spPr>
          <a:xfrm>
            <a:off x="613844" y="3764888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A1A09-8280-417C-855B-0D4E2A977620}"/>
              </a:ext>
            </a:extLst>
          </p:cNvPr>
          <p:cNvSpPr/>
          <p:nvPr/>
        </p:nvSpPr>
        <p:spPr>
          <a:xfrm>
            <a:off x="613844" y="2290316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C3FB78-86EF-4584-BBD1-5A3838E594A6}"/>
              </a:ext>
            </a:extLst>
          </p:cNvPr>
          <p:cNvSpPr txBox="1"/>
          <p:nvPr/>
        </p:nvSpPr>
        <p:spPr>
          <a:xfrm>
            <a:off x="157836" y="412935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text</a:t>
            </a:r>
          </a:p>
          <a:p>
            <a:pPr algn="ctr"/>
            <a:r>
              <a:rPr lang="en-US" dirty="0"/>
              <a:t>to Last 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A05D9D-66D0-47FC-87FF-1EB2C136DADE}"/>
              </a:ext>
            </a:extLst>
          </p:cNvPr>
          <p:cNvSpPr txBox="1"/>
          <p:nvPr/>
        </p:nvSpPr>
        <p:spPr>
          <a:xfrm>
            <a:off x="327295" y="25944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5C5730-BDC6-495B-B9D7-2117616B73F0}"/>
              </a:ext>
            </a:extLst>
          </p:cNvPr>
          <p:cNvSpPr txBox="1"/>
          <p:nvPr/>
        </p:nvSpPr>
        <p:spPr>
          <a:xfrm>
            <a:off x="1267871" y="25951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5B6E2EF-2CA8-4F95-98BC-72CAF577DBFC}"/>
              </a:ext>
            </a:extLst>
          </p:cNvPr>
          <p:cNvSpPr/>
          <p:nvPr/>
        </p:nvSpPr>
        <p:spPr>
          <a:xfrm>
            <a:off x="258608" y="2299664"/>
            <a:ext cx="1357306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19084DB-1280-4A3C-BF94-D6B8DA4DEEE3}"/>
              </a:ext>
            </a:extLst>
          </p:cNvPr>
          <p:cNvCxnSpPr>
            <a:cxnSpLocks/>
          </p:cNvCxnSpPr>
          <p:nvPr/>
        </p:nvCxnSpPr>
        <p:spPr>
          <a:xfrm>
            <a:off x="1615614" y="1801677"/>
            <a:ext cx="11609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7E367F5-BADB-4663-8AF4-B670F97A914A}"/>
              </a:ext>
            </a:extLst>
          </p:cNvPr>
          <p:cNvSpPr/>
          <p:nvPr/>
        </p:nvSpPr>
        <p:spPr>
          <a:xfrm>
            <a:off x="1588310" y="1534934"/>
            <a:ext cx="1048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EB651A7-1485-4463-87DC-4D88EF6BF36B}"/>
              </a:ext>
            </a:extLst>
          </p:cNvPr>
          <p:cNvCxnSpPr>
            <a:cxnSpLocks/>
          </p:cNvCxnSpPr>
          <p:nvPr/>
        </p:nvCxnSpPr>
        <p:spPr>
          <a:xfrm>
            <a:off x="1614985" y="2199438"/>
            <a:ext cx="1171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3984DD4-3F5A-4DA7-B2E6-8521B582FAF2}"/>
              </a:ext>
            </a:extLst>
          </p:cNvPr>
          <p:cNvSpPr/>
          <p:nvPr/>
        </p:nvSpPr>
        <p:spPr>
          <a:xfrm>
            <a:off x="1589889" y="1928885"/>
            <a:ext cx="1048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76F5995-80DD-4AB0-B666-E04E93F379F9}"/>
              </a:ext>
            </a:extLst>
          </p:cNvPr>
          <p:cNvSpPr/>
          <p:nvPr/>
        </p:nvSpPr>
        <p:spPr>
          <a:xfrm>
            <a:off x="1638499" y="2272082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BC51D35-25EB-417E-A9A0-460E8EC3AC0A}"/>
              </a:ext>
            </a:extLst>
          </p:cNvPr>
          <p:cNvCxnSpPr>
            <a:cxnSpLocks/>
          </p:cNvCxnSpPr>
          <p:nvPr/>
        </p:nvCxnSpPr>
        <p:spPr>
          <a:xfrm>
            <a:off x="1613101" y="4013284"/>
            <a:ext cx="11637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D6171D-789D-4448-9581-1DE06D8CB798}"/>
              </a:ext>
            </a:extLst>
          </p:cNvPr>
          <p:cNvSpPr/>
          <p:nvPr/>
        </p:nvSpPr>
        <p:spPr>
          <a:xfrm>
            <a:off x="1593171" y="3746541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Thread # 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A4F67C85-C958-46D5-92FF-52DCB6C0A7CE}"/>
                  </a:ext>
                </a:extLst>
              </p:cNvPr>
              <p:cNvSpPr/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] ⊕ 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F67C85-C958-46D5-92FF-52DCB6C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5" y="755084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2A468C0-4026-4D15-969C-BAEB1AEF31F0}"/>
              </a:ext>
            </a:extLst>
          </p:cNvPr>
          <p:cNvSpPr/>
          <p:nvPr/>
        </p:nvSpPr>
        <p:spPr>
          <a:xfrm>
            <a:off x="2777164" y="2289227"/>
            <a:ext cx="74134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A29524E-435E-4C6D-B95A-741EB2FA432A}"/>
              </a:ext>
            </a:extLst>
          </p:cNvPr>
          <p:cNvSpPr/>
          <p:nvPr/>
        </p:nvSpPr>
        <p:spPr>
          <a:xfrm>
            <a:off x="2777162" y="1929651"/>
            <a:ext cx="741348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FB1CDD5-72DA-4269-98FA-8FA77BCFD5E3}"/>
              </a:ext>
            </a:extLst>
          </p:cNvPr>
          <p:cNvSpPr/>
          <p:nvPr/>
        </p:nvSpPr>
        <p:spPr>
          <a:xfrm>
            <a:off x="2776915" y="1569456"/>
            <a:ext cx="741596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86C7BAD-FB01-41EA-92F9-AE23CD21524A}"/>
              </a:ext>
            </a:extLst>
          </p:cNvPr>
          <p:cNvSpPr/>
          <p:nvPr/>
        </p:nvSpPr>
        <p:spPr>
          <a:xfrm>
            <a:off x="2777022" y="3763209"/>
            <a:ext cx="741347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baseline="-25000" dirty="0">
                <a:solidFill>
                  <a:schemeClr val="tx1"/>
                </a:solidFill>
              </a:rPr>
              <a:t>4</a:t>
            </a:r>
            <a:r>
              <a:rPr lang="en-US" sz="1400" dirty="0">
                <a:solidFill>
                  <a:schemeClr val="tx1"/>
                </a:solidFill>
              </a:rPr>
              <a:t>[t</a:t>
            </a:r>
            <a:r>
              <a:rPr lang="en-US" sz="1400" baseline="-25000" dirty="0">
                <a:solidFill>
                  <a:schemeClr val="tx1"/>
                </a:solidFill>
              </a:rPr>
              <a:t>i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6D40DCA-EDCC-4C60-A877-C758B0A3FF08}"/>
              </a:ext>
            </a:extLst>
          </p:cNvPr>
          <p:cNvSpPr/>
          <p:nvPr/>
        </p:nvSpPr>
        <p:spPr>
          <a:xfrm>
            <a:off x="4187956" y="674179"/>
            <a:ext cx="960113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79EE7BD-3F95-45F7-BFFF-01ACC99DE423}"/>
              </a:ext>
            </a:extLst>
          </p:cNvPr>
          <p:cNvCxnSpPr>
            <a:cxnSpLocks/>
          </p:cNvCxnSpPr>
          <p:nvPr/>
        </p:nvCxnSpPr>
        <p:spPr>
          <a:xfrm flipV="1">
            <a:off x="3515809" y="1797911"/>
            <a:ext cx="1284513" cy="19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0862CAC-E319-4D69-A2AB-9C608F07466B}"/>
              </a:ext>
            </a:extLst>
          </p:cNvPr>
          <p:cNvSpPr/>
          <p:nvPr/>
        </p:nvSpPr>
        <p:spPr>
          <a:xfrm>
            <a:off x="3564721" y="1510019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36CC97A-9E64-40E9-9E8C-C6346A4B397B}"/>
              </a:ext>
            </a:extLst>
          </p:cNvPr>
          <p:cNvCxnSpPr>
            <a:cxnSpLocks/>
          </p:cNvCxnSpPr>
          <p:nvPr/>
        </p:nvCxnSpPr>
        <p:spPr>
          <a:xfrm>
            <a:off x="3518368" y="2199219"/>
            <a:ext cx="129016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6830931-1401-4D4D-9E13-C1FA0E1A40EE}"/>
              </a:ext>
            </a:extLst>
          </p:cNvPr>
          <p:cNvSpPr/>
          <p:nvPr/>
        </p:nvSpPr>
        <p:spPr>
          <a:xfrm>
            <a:off x="3563622" y="1901911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90DAF01-4155-46A8-BA10-A35DF307D454}"/>
              </a:ext>
            </a:extLst>
          </p:cNvPr>
          <p:cNvSpPr/>
          <p:nvPr/>
        </p:nvSpPr>
        <p:spPr>
          <a:xfrm>
            <a:off x="3601795" y="2273727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DC0711D-AFA4-43F8-A755-26878D6770D4}"/>
              </a:ext>
            </a:extLst>
          </p:cNvPr>
          <p:cNvCxnSpPr>
            <a:cxnSpLocks/>
          </p:cNvCxnSpPr>
          <p:nvPr/>
        </p:nvCxnSpPr>
        <p:spPr>
          <a:xfrm>
            <a:off x="3518368" y="4029886"/>
            <a:ext cx="129016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44A1A1CF-23EC-4115-901F-82441753E1D0}"/>
              </a:ext>
            </a:extLst>
          </p:cNvPr>
          <p:cNvSpPr/>
          <p:nvPr/>
        </p:nvSpPr>
        <p:spPr>
          <a:xfrm>
            <a:off x="3547170" y="3725124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Request # 32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A199043F-A26F-4185-8691-C8DE2D0EB1BA}"/>
              </a:ext>
            </a:extLst>
          </p:cNvPr>
          <p:cNvSpPr/>
          <p:nvPr/>
        </p:nvSpPr>
        <p:spPr>
          <a:xfrm rot="16200000">
            <a:off x="3734233" y="2547649"/>
            <a:ext cx="2693114" cy="571269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Coalescing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C3A146A-D027-4B81-855E-74948390FAD0}"/>
              </a:ext>
            </a:extLst>
          </p:cNvPr>
          <p:cNvSpPr/>
          <p:nvPr/>
        </p:nvSpPr>
        <p:spPr>
          <a:xfrm>
            <a:off x="6499708" y="1490660"/>
            <a:ext cx="734525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1F647CA-AB8E-47FD-9C27-EC741830BC1A}"/>
              </a:ext>
            </a:extLst>
          </p:cNvPr>
          <p:cNvSpPr/>
          <p:nvPr/>
        </p:nvSpPr>
        <p:spPr>
          <a:xfrm>
            <a:off x="6595763" y="2286199"/>
            <a:ext cx="571632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19D54E90-E5C9-4D02-8C88-CBCEF9054D7E}"/>
              </a:ext>
            </a:extLst>
          </p:cNvPr>
          <p:cNvSpPr/>
          <p:nvPr/>
        </p:nvSpPr>
        <p:spPr>
          <a:xfrm>
            <a:off x="6595763" y="1927370"/>
            <a:ext cx="571632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447EC09E-399B-4FE0-9F0D-09931EE348EF}"/>
              </a:ext>
            </a:extLst>
          </p:cNvPr>
          <p:cNvSpPr/>
          <p:nvPr/>
        </p:nvSpPr>
        <p:spPr>
          <a:xfrm>
            <a:off x="6597103" y="1571399"/>
            <a:ext cx="570404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360FD39D-85F3-4E59-B0F0-33D7BD7D2E03}"/>
              </a:ext>
            </a:extLst>
          </p:cNvPr>
          <p:cNvSpPr/>
          <p:nvPr/>
        </p:nvSpPr>
        <p:spPr>
          <a:xfrm>
            <a:off x="6597210" y="3761670"/>
            <a:ext cx="570404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400" dirty="0" err="1">
                <a:solidFill>
                  <a:schemeClr val="tx1"/>
                </a:solidFill>
              </a:rPr>
              <a:t>k</a:t>
            </a:r>
            <a:r>
              <a:rPr lang="en-US" sz="1400" baseline="-25000" dirty="0" err="1">
                <a:solidFill>
                  <a:schemeClr val="tx1"/>
                </a:solidFill>
              </a:rPr>
              <a:t>j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DF1D9667-9702-4226-BCBD-E6CF46439115}"/>
              </a:ext>
            </a:extLst>
          </p:cNvPr>
          <p:cNvCxnSpPr>
            <a:cxnSpLocks/>
          </p:cNvCxnSpPr>
          <p:nvPr/>
        </p:nvCxnSpPr>
        <p:spPr>
          <a:xfrm>
            <a:off x="5360395" y="1797911"/>
            <a:ext cx="1231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C7DCBB9-AA1D-4206-9BAB-B1FB7DC13C82}"/>
              </a:ext>
            </a:extLst>
          </p:cNvPr>
          <p:cNvSpPr/>
          <p:nvPr/>
        </p:nvSpPr>
        <p:spPr>
          <a:xfrm>
            <a:off x="5398946" y="1496878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E04B17C3-4A1B-4FD1-B275-E0DA4121B9F7}"/>
              </a:ext>
            </a:extLst>
          </p:cNvPr>
          <p:cNvCxnSpPr>
            <a:cxnSpLocks/>
          </p:cNvCxnSpPr>
          <p:nvPr/>
        </p:nvCxnSpPr>
        <p:spPr>
          <a:xfrm>
            <a:off x="5360395" y="2156758"/>
            <a:ext cx="123160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16A094FD-6EBC-4071-9FB9-17A94398B624}"/>
              </a:ext>
            </a:extLst>
          </p:cNvPr>
          <p:cNvSpPr/>
          <p:nvPr/>
        </p:nvSpPr>
        <p:spPr>
          <a:xfrm>
            <a:off x="5417504" y="1855723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F5BA805-CBF7-4745-9C71-F59272DE8855}"/>
              </a:ext>
            </a:extLst>
          </p:cNvPr>
          <p:cNvSpPr/>
          <p:nvPr/>
        </p:nvSpPr>
        <p:spPr>
          <a:xfrm>
            <a:off x="5379850" y="2274445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5408FD0A-9882-45DE-8EF6-3A67CAD41CFA}"/>
              </a:ext>
            </a:extLst>
          </p:cNvPr>
          <p:cNvCxnSpPr>
            <a:cxnSpLocks/>
          </p:cNvCxnSpPr>
          <p:nvPr/>
        </p:nvCxnSpPr>
        <p:spPr>
          <a:xfrm flipV="1">
            <a:off x="5368712" y="3978549"/>
            <a:ext cx="122414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D481AE29-1EAF-48C9-B92E-4E22A2254AC2}"/>
              </a:ext>
            </a:extLst>
          </p:cNvPr>
          <p:cNvSpPr/>
          <p:nvPr/>
        </p:nvSpPr>
        <p:spPr>
          <a:xfrm>
            <a:off x="5377538" y="3677515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Replies # 32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C6E4E649-49D3-4779-99C8-8ED52A68B338}"/>
              </a:ext>
            </a:extLst>
          </p:cNvPr>
          <p:cNvSpPr/>
          <p:nvPr/>
        </p:nvSpPr>
        <p:spPr>
          <a:xfrm>
            <a:off x="7921661" y="158530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D1154CB-2584-4781-9C9D-232ECB62E327}"/>
              </a:ext>
            </a:extLst>
          </p:cNvPr>
          <p:cNvSpPr/>
          <p:nvPr/>
        </p:nvSpPr>
        <p:spPr>
          <a:xfrm>
            <a:off x="7921661" y="193865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10AD4CE-BED7-4FA8-AA21-92F8084CC084}"/>
              </a:ext>
            </a:extLst>
          </p:cNvPr>
          <p:cNvSpPr/>
          <p:nvPr/>
        </p:nvSpPr>
        <p:spPr>
          <a:xfrm>
            <a:off x="7921661" y="3767456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</a:t>
            </a:r>
            <a:r>
              <a:rPr lang="en-US" sz="1400" baseline="-25000" dirty="0">
                <a:solidFill>
                  <a:schemeClr val="tx1"/>
                </a:solidFill>
              </a:rPr>
              <a:t>j</a:t>
            </a:r>
            <a:r>
              <a:rPr lang="en-US" sz="14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48654C7B-5589-4574-86E4-9159A9AB119D}"/>
              </a:ext>
            </a:extLst>
          </p:cNvPr>
          <p:cNvSpPr/>
          <p:nvPr/>
        </p:nvSpPr>
        <p:spPr>
          <a:xfrm>
            <a:off x="7921661" y="2292885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1717B80D-D38D-4C8E-A921-7CD93E8EF925}"/>
              </a:ext>
            </a:extLst>
          </p:cNvPr>
          <p:cNvCxnSpPr>
            <a:cxnSpLocks/>
          </p:cNvCxnSpPr>
          <p:nvPr/>
        </p:nvCxnSpPr>
        <p:spPr>
          <a:xfrm>
            <a:off x="7165065" y="1801821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B7CFE97D-E6FB-4FD3-8323-1494EA465666}"/>
              </a:ext>
            </a:extLst>
          </p:cNvPr>
          <p:cNvCxnSpPr>
            <a:cxnSpLocks/>
          </p:cNvCxnSpPr>
          <p:nvPr/>
        </p:nvCxnSpPr>
        <p:spPr>
          <a:xfrm>
            <a:off x="7165120" y="2154419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6F94644C-5CF8-4660-8926-A408062E8952}"/>
              </a:ext>
            </a:extLst>
          </p:cNvPr>
          <p:cNvCxnSpPr>
            <a:cxnSpLocks/>
          </p:cNvCxnSpPr>
          <p:nvPr/>
        </p:nvCxnSpPr>
        <p:spPr>
          <a:xfrm>
            <a:off x="7164454" y="3979910"/>
            <a:ext cx="7565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78D9078-D9AF-4903-BAA0-72B01E267DDD}"/>
              </a:ext>
            </a:extLst>
          </p:cNvPr>
          <p:cNvSpPr txBox="1"/>
          <p:nvPr/>
        </p:nvSpPr>
        <p:spPr>
          <a:xfrm>
            <a:off x="7503391" y="4130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xmlns="" id="{7BB5DE0F-77DC-40B2-8844-DB39A52E8D18}"/>
              </a:ext>
            </a:extLst>
          </p:cNvPr>
          <p:cNvSpPr/>
          <p:nvPr/>
        </p:nvSpPr>
        <p:spPr>
          <a:xfrm>
            <a:off x="5148069" y="674179"/>
            <a:ext cx="748795" cy="6211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3FC9A0A-F2FC-4516-A425-A0C4C9B62EA9}"/>
              </a:ext>
            </a:extLst>
          </p:cNvPr>
          <p:cNvSpPr/>
          <p:nvPr/>
        </p:nvSpPr>
        <p:spPr>
          <a:xfrm>
            <a:off x="4572001" y="788479"/>
            <a:ext cx="384045" cy="39920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3809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3" grpId="1"/>
      <p:bldP spid="14" grpId="0"/>
      <p:bldP spid="14" grpId="1"/>
      <p:bldP spid="15" grpId="0"/>
      <p:bldP spid="15" grpId="1"/>
      <p:bldP spid="80" grpId="0" animBg="1"/>
      <p:bldP spid="81" grpId="0"/>
      <p:bldP spid="82" grpId="0"/>
      <p:bldP spid="39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6" grpId="0"/>
      <p:bldP spid="16" grpId="1"/>
      <p:bldP spid="26" grpId="0"/>
      <p:bldP spid="31" grpId="0"/>
      <p:bldP spid="34" grpId="0"/>
      <p:bldP spid="36" grpId="0"/>
      <p:bldP spid="38" grpId="0" animBg="1"/>
      <p:bldP spid="40" grpId="0" animBg="1"/>
      <p:bldP spid="42" grpId="0" animBg="1"/>
      <p:bldP spid="44" grpId="0" animBg="1"/>
      <p:bldP spid="46" grpId="0" animBg="1"/>
      <p:bldP spid="46" grpId="1" animBg="1"/>
      <p:bldP spid="48" grpId="0"/>
      <p:bldP spid="50" grpId="0"/>
      <p:bldP spid="51" grpId="0"/>
      <p:bldP spid="53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/>
      <p:bldP spid="69" grpId="0"/>
      <p:bldP spid="70" grpId="0"/>
      <p:bldP spid="72" grpId="0"/>
      <p:bldP spid="76" grpId="0" animBg="1"/>
      <p:bldP spid="77" grpId="0" animBg="1"/>
      <p:bldP spid="78" grpId="0" animBg="1"/>
      <p:bldP spid="79" grpId="0" animBg="1"/>
      <p:bldP spid="89" grpId="0"/>
      <p:bldP spid="90" grpId="0" animBg="1"/>
      <p:bldP spid="90" grpId="1" animBg="1"/>
      <p:bldP spid="73" grpId="0" animBg="1"/>
      <p:bldP spid="73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C07E2-CD50-4E1D-9BEB-EA3C0E1C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52"/>
            <a:ext cx="9144000" cy="994172"/>
          </a:xfrm>
        </p:spPr>
        <p:txBody>
          <a:bodyPr>
            <a:noAutofit/>
          </a:bodyPr>
          <a:lstStyle/>
          <a:p>
            <a:r>
              <a:rPr lang="en-US" sz="2700" b="1" dirty="0"/>
              <a:t>Correlation Timing Attack on GPU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AE185-E087-4A6C-94B5-6E764005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936319"/>
            <a:ext cx="8931349" cy="372985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Goal of the attack: </a:t>
            </a:r>
            <a:r>
              <a:rPr lang="en-US" sz="2000" dirty="0"/>
              <a:t>Recover </a:t>
            </a:r>
            <a:r>
              <a:rPr lang="en-US" sz="2000" dirty="0" smtClean="0"/>
              <a:t>the AES Key (byte-by-byte)</a:t>
            </a:r>
            <a:endParaRPr lang="en-US" sz="2000" dirty="0"/>
          </a:p>
          <a:p>
            <a:r>
              <a:rPr lang="en-US" sz="2000" dirty="0"/>
              <a:t>Last Round of AES is </a:t>
            </a:r>
            <a:r>
              <a:rPr lang="en-US" sz="2000" b="1" i="1" dirty="0"/>
              <a:t>vulnerable</a:t>
            </a:r>
          </a:p>
          <a:p>
            <a:endParaRPr lang="en-US" sz="2000" b="1" i="1" dirty="0"/>
          </a:p>
          <a:p>
            <a:endParaRPr lang="en-US" sz="2000" dirty="0"/>
          </a:p>
          <a:p>
            <a:r>
              <a:rPr lang="en-US" sz="2000" dirty="0"/>
              <a:t>Last Round is </a:t>
            </a:r>
            <a:r>
              <a:rPr lang="en-US" sz="2000" b="1" i="1" dirty="0"/>
              <a:t>invertible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469225C4-7587-47AF-97FB-49ED874EB5FE}"/>
                  </a:ext>
                </a:extLst>
              </p:cNvPr>
              <p:cNvSpPr/>
              <p:nvPr/>
            </p:nvSpPr>
            <p:spPr>
              <a:xfrm>
                <a:off x="3226057" y="1716196"/>
                <a:ext cx="2703817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2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𝑡𝑖𝑑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9225C4-7587-47AF-97FB-49ED874E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57" y="1716196"/>
                <a:ext cx="2703817" cy="482696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8B664C44-F97E-4F47-B92E-1422A4290975}"/>
                  </a:ext>
                </a:extLst>
              </p:cNvPr>
              <p:cNvSpPr/>
              <p:nvPr/>
            </p:nvSpPr>
            <p:spPr>
              <a:xfrm>
                <a:off x="3158323" y="2897754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664C44-F97E-4F47-B92E-1422A4290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323" y="2897754"/>
                <a:ext cx="2838406" cy="482696"/>
              </a:xfrm>
              <a:prstGeom prst="rect">
                <a:avLst/>
              </a:prstGeom>
              <a:blipFill>
                <a:blip r:embed="rId4"/>
                <a:stretch>
                  <a:fillRect r="-21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xmlns="" id="{3CC3AFB2-32B1-4CBE-A987-A54BD714F9E5}"/>
              </a:ext>
            </a:extLst>
          </p:cNvPr>
          <p:cNvSpPr/>
          <p:nvPr/>
        </p:nvSpPr>
        <p:spPr>
          <a:xfrm>
            <a:off x="3226058" y="2877296"/>
            <a:ext cx="576068" cy="55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C0A081-5483-4478-8755-9DB8B81DDAC8}"/>
              </a:ext>
            </a:extLst>
          </p:cNvPr>
          <p:cNvSpPr txBox="1"/>
          <p:nvPr/>
        </p:nvSpPr>
        <p:spPr>
          <a:xfrm>
            <a:off x="1528046" y="281247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 access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of thread </a:t>
            </a:r>
            <a:r>
              <a:rPr lang="en-US" i="1" dirty="0" err="1">
                <a:solidFill>
                  <a:srgbClr val="FF0000"/>
                </a:solidFill>
              </a:rPr>
              <a:t>tid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80DCD22-C524-442F-B2B5-D8CEBDEB0E2A}"/>
              </a:ext>
            </a:extLst>
          </p:cNvPr>
          <p:cNvSpPr/>
          <p:nvPr/>
        </p:nvSpPr>
        <p:spPr>
          <a:xfrm>
            <a:off x="5338306" y="2886562"/>
            <a:ext cx="576068" cy="55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xmlns="" id="{31E9362C-F625-4C35-9090-C9B4C9E8893D}"/>
              </a:ext>
            </a:extLst>
          </p:cNvPr>
          <p:cNvSpPr/>
          <p:nvPr/>
        </p:nvSpPr>
        <p:spPr>
          <a:xfrm rot="5400000">
            <a:off x="4408793" y="1686943"/>
            <a:ext cx="322847" cy="2112248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xmlns="" id="{B7A10CC0-DFC8-49A2-8308-09CB26B05334}"/>
              </a:ext>
            </a:extLst>
          </p:cNvPr>
          <p:cNvSpPr/>
          <p:nvPr/>
        </p:nvSpPr>
        <p:spPr>
          <a:xfrm>
            <a:off x="1782387" y="3674624"/>
            <a:ext cx="5249270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How an attacker can calculate the number of coalesced accesses?</a:t>
            </a:r>
          </a:p>
        </p:txBody>
      </p:sp>
    </p:spTree>
    <p:extLst>
      <p:ext uri="{BB962C8B-B14F-4D97-AF65-F5344CB8AC3E}">
        <p14:creationId xmlns:p14="http://schemas.microsoft.com/office/powerpoint/2010/main" val="86927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  <p:bldP spid="10" grpId="0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151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Finite State Machine (Automata) Processing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="" xmlns:a16="http://schemas.microsoft.com/office/drawing/2014/main" id="{7F285991-05C0-49A2-9BB8-26FD8AC9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63229"/>
            <a:ext cx="7936706" cy="3704034"/>
          </a:xfrm>
        </p:spPr>
        <p:txBody>
          <a:bodyPr>
            <a:normAutofit/>
          </a:bodyPr>
          <a:lstStyle/>
          <a:p>
            <a:r>
              <a:rPr lang="en-US" sz="2100" dirty="0"/>
              <a:t>Widely used in several areas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 smtClean="0"/>
              <a:t>Existing general-purpose architectures (CPUs and GPUs) are </a:t>
            </a:r>
            <a:r>
              <a:rPr lang="en-US" sz="2100" dirty="0">
                <a:solidFill>
                  <a:srgbClr val="FF0000"/>
                </a:solidFill>
              </a:rPr>
              <a:t>not</a:t>
            </a:r>
            <a:r>
              <a:rPr lang="en-US" sz="2100" dirty="0"/>
              <a:t> efficient at FSM processing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Irregular</a:t>
            </a:r>
            <a:r>
              <a:rPr lang="en-US" sz="1800" dirty="0"/>
              <a:t> memory accesses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Limited</a:t>
            </a:r>
            <a:r>
              <a:rPr lang="en-US" sz="1800" dirty="0"/>
              <a:t> Parallelism</a:t>
            </a:r>
          </a:p>
          <a:p>
            <a:pPr marL="400049" indent="-342900"/>
            <a:endParaRPr lang="en-US" sz="2100" dirty="0"/>
          </a:p>
          <a:p>
            <a:pPr marL="400049" indent="-342900"/>
            <a:endParaRPr lang="en-US" sz="2100" dirty="0"/>
          </a:p>
          <a:p>
            <a:pPr marL="400049" indent="-342900"/>
            <a:endParaRPr lang="en-US" sz="2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7" y="1638444"/>
            <a:ext cx="2530136" cy="72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76" y="1574722"/>
            <a:ext cx="1982859" cy="10424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35" y="1442284"/>
            <a:ext cx="1904545" cy="1228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210" y="1495891"/>
            <a:ext cx="1006590" cy="10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F9AD7-CBF2-4B73-A27B-0BE9530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" y="-76803"/>
            <a:ext cx="8974948" cy="994172"/>
          </a:xfrm>
        </p:spPr>
        <p:txBody>
          <a:bodyPr>
            <a:noAutofit/>
          </a:bodyPr>
          <a:lstStyle/>
          <a:p>
            <a:r>
              <a:rPr lang="en-US" sz="3000" b="1" dirty="0" smtClean="0"/>
              <a:t>Attacker calculates </a:t>
            </a:r>
            <a:r>
              <a:rPr lang="en-US" sz="3000" b="1" smtClean="0"/>
              <a:t>the # of </a:t>
            </a:r>
            <a:r>
              <a:rPr lang="en-US" sz="3000" b="1" dirty="0"/>
              <a:t>coalesced accesses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8C6878A-6885-4647-82BA-FD6E1131747C}"/>
                  </a:ext>
                </a:extLst>
              </p:cNvPr>
              <p:cNvSpPr/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1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𝑡𝑖𝑑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</a:rPr>
                      <m:t> ⊕</m:t>
                    </m:r>
                    <m:sSub>
                      <m:sSubPr>
                        <m:ctrlPr>
                          <a:rPr lang="en-US" sz="21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C6878A-6885-4647-82BA-FD6E1131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74" y="755084"/>
                <a:ext cx="2838406" cy="482696"/>
              </a:xfrm>
              <a:prstGeom prst="rect">
                <a:avLst/>
              </a:prstGeom>
              <a:blipFill>
                <a:blip r:embed="rId3"/>
                <a:stretch>
                  <a:fillRect r="-21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F11F7AA-0713-4BCF-9DC2-72DFD4EDD3E8}"/>
              </a:ext>
            </a:extLst>
          </p:cNvPr>
          <p:cNvSpPr/>
          <p:nvPr/>
        </p:nvSpPr>
        <p:spPr>
          <a:xfrm>
            <a:off x="923607" y="1800722"/>
            <a:ext cx="1357306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54D5D39-D4C6-4A7E-A10E-F3685B51D481}"/>
              </a:ext>
            </a:extLst>
          </p:cNvPr>
          <p:cNvSpPr txBox="1"/>
          <p:nvPr/>
        </p:nvSpPr>
        <p:spPr>
          <a:xfrm>
            <a:off x="974429" y="2908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3B73BD3-3775-4B74-9516-1DD5A910AA63}"/>
              </a:ext>
            </a:extLst>
          </p:cNvPr>
          <p:cNvSpPr txBox="1"/>
          <p:nvPr/>
        </p:nvSpPr>
        <p:spPr>
          <a:xfrm>
            <a:off x="1931939" y="290915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FEFD50D9-EDE9-4D2C-9DA1-0ECECA6D49B3}"/>
              </a:ext>
            </a:extLst>
          </p:cNvPr>
          <p:cNvSpPr/>
          <p:nvPr/>
        </p:nvSpPr>
        <p:spPr>
          <a:xfrm>
            <a:off x="1301143" y="189673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FDC347C-AC81-438F-9414-1463C73C616F}"/>
              </a:ext>
            </a:extLst>
          </p:cNvPr>
          <p:cNvSpPr/>
          <p:nvPr/>
        </p:nvSpPr>
        <p:spPr>
          <a:xfrm>
            <a:off x="1301143" y="225008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0DF0BC9-48E1-44E7-ACAD-79812D2D07D3}"/>
              </a:ext>
            </a:extLst>
          </p:cNvPr>
          <p:cNvSpPr/>
          <p:nvPr/>
        </p:nvSpPr>
        <p:spPr>
          <a:xfrm>
            <a:off x="1301143" y="407888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54FA0B7-9A7E-464E-9498-4690A6EF22F6}"/>
              </a:ext>
            </a:extLst>
          </p:cNvPr>
          <p:cNvSpPr/>
          <p:nvPr/>
        </p:nvSpPr>
        <p:spPr>
          <a:xfrm>
            <a:off x="1301143" y="2604312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3619305-09E4-4ED4-93F6-53FC63C2B865}"/>
              </a:ext>
            </a:extLst>
          </p:cNvPr>
          <p:cNvSpPr txBox="1"/>
          <p:nvPr/>
        </p:nvSpPr>
        <p:spPr>
          <a:xfrm>
            <a:off x="1049844" y="44658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6DA1E8C9-5A03-4940-927B-6845C18E2EFA}"/>
              </a:ext>
            </a:extLst>
          </p:cNvPr>
          <p:cNvSpPr/>
          <p:nvPr/>
        </p:nvSpPr>
        <p:spPr>
          <a:xfrm>
            <a:off x="2940238" y="1802087"/>
            <a:ext cx="932714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31878B48-9E1D-4D51-B694-7801CD9160B7}"/>
              </a:ext>
            </a:extLst>
          </p:cNvPr>
          <p:cNvSpPr/>
          <p:nvPr/>
        </p:nvSpPr>
        <p:spPr>
          <a:xfrm>
            <a:off x="3065797" y="2597626"/>
            <a:ext cx="72836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EA9BF5A-965C-406E-B1AB-784687F12133}"/>
              </a:ext>
            </a:extLst>
          </p:cNvPr>
          <p:cNvSpPr/>
          <p:nvPr/>
        </p:nvSpPr>
        <p:spPr>
          <a:xfrm>
            <a:off x="3065797" y="2238797"/>
            <a:ext cx="72836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92FD286-14B2-451E-AC8D-1EA177B286D4}"/>
              </a:ext>
            </a:extLst>
          </p:cNvPr>
          <p:cNvSpPr/>
          <p:nvPr/>
        </p:nvSpPr>
        <p:spPr>
          <a:xfrm>
            <a:off x="3065796" y="1882826"/>
            <a:ext cx="729701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83F10C0-EDF2-4FF6-8B81-B9544E9316D7}"/>
              </a:ext>
            </a:extLst>
          </p:cNvPr>
          <p:cNvSpPr/>
          <p:nvPr/>
        </p:nvSpPr>
        <p:spPr>
          <a:xfrm>
            <a:off x="3065797" y="4073097"/>
            <a:ext cx="728358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 </a:t>
            </a:r>
            <a:r>
              <a:rPr lang="en-US" sz="1600" dirty="0" err="1">
                <a:solidFill>
                  <a:schemeClr val="tx1"/>
                </a:solidFill>
              </a:rPr>
              <a:t>k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r>
              <a:rPr lang="en-US" sz="1600" baseline="30000" dirty="0" err="1">
                <a:solidFill>
                  <a:schemeClr val="tx1"/>
                </a:solidFill>
              </a:rPr>
              <a:t>m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9408EC8-9500-4660-B47C-1E0227B72C8E}"/>
              </a:ext>
            </a:extLst>
          </p:cNvPr>
          <p:cNvCxnSpPr>
            <a:cxnSpLocks/>
          </p:cNvCxnSpPr>
          <p:nvPr/>
        </p:nvCxnSpPr>
        <p:spPr>
          <a:xfrm>
            <a:off x="2281324" y="2109338"/>
            <a:ext cx="784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514F49E-3CBB-4B64-A7F4-E9A1653C5EFD}"/>
              </a:ext>
            </a:extLst>
          </p:cNvPr>
          <p:cNvCxnSpPr>
            <a:cxnSpLocks/>
          </p:cNvCxnSpPr>
          <p:nvPr/>
        </p:nvCxnSpPr>
        <p:spPr>
          <a:xfrm>
            <a:off x="2281324" y="2468185"/>
            <a:ext cx="7778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8146304-1095-44EC-96AF-2609D258DB22}"/>
              </a:ext>
            </a:extLst>
          </p:cNvPr>
          <p:cNvSpPr/>
          <p:nvPr/>
        </p:nvSpPr>
        <p:spPr>
          <a:xfrm>
            <a:off x="2105578" y="2585872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3597AC4D-61BC-4317-A3E4-6320E3AD9547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2280913" y="4252940"/>
            <a:ext cx="784884" cy="1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38793D25-8D90-493D-A011-2B2BF0DEB9C4}"/>
              </a:ext>
            </a:extLst>
          </p:cNvPr>
          <p:cNvSpPr/>
          <p:nvPr/>
        </p:nvSpPr>
        <p:spPr>
          <a:xfrm>
            <a:off x="4378726" y="1800143"/>
            <a:ext cx="1515138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6AF21FE9-39F2-4022-960A-4A2D6AD19906}"/>
              </a:ext>
            </a:extLst>
          </p:cNvPr>
          <p:cNvSpPr/>
          <p:nvPr/>
        </p:nvSpPr>
        <p:spPr>
          <a:xfrm>
            <a:off x="4491402" y="2600654"/>
            <a:ext cx="1362110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F22F02FC-473D-4593-9BB6-C706CBDB9520}"/>
              </a:ext>
            </a:extLst>
          </p:cNvPr>
          <p:cNvSpPr/>
          <p:nvPr/>
        </p:nvSpPr>
        <p:spPr>
          <a:xfrm>
            <a:off x="4491402" y="2241078"/>
            <a:ext cx="136210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4A7ADDEA-04DF-400F-8AEF-01032AD2452F}"/>
              </a:ext>
            </a:extLst>
          </p:cNvPr>
          <p:cNvSpPr/>
          <p:nvPr/>
        </p:nvSpPr>
        <p:spPr>
          <a:xfrm>
            <a:off x="4491403" y="1880883"/>
            <a:ext cx="1362110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0808B6F-29B7-427E-B9AE-86E7EB459052}"/>
              </a:ext>
            </a:extLst>
          </p:cNvPr>
          <p:cNvSpPr/>
          <p:nvPr/>
        </p:nvSpPr>
        <p:spPr>
          <a:xfrm>
            <a:off x="4491401" y="4074636"/>
            <a:ext cx="1361969" cy="35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[c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32</a:t>
            </a:r>
            <a:r>
              <a:rPr lang="en-US" sz="16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⊕</a:t>
            </a: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en-US" sz="1600" baseline="-25000" dirty="0">
                <a:solidFill>
                  <a:schemeClr val="tx1"/>
                </a:solidFill>
              </a:rPr>
              <a:t>j</a:t>
            </a:r>
            <a:r>
              <a:rPr lang="en-US" sz="1600" baseline="30000" dirty="0">
                <a:solidFill>
                  <a:schemeClr val="tx1"/>
                </a:solidFill>
              </a:rPr>
              <a:t>m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1DFFC5F7-952C-45F3-A415-680AC4B5EEC4}"/>
              </a:ext>
            </a:extLst>
          </p:cNvPr>
          <p:cNvCxnSpPr>
            <a:cxnSpLocks/>
          </p:cNvCxnSpPr>
          <p:nvPr/>
        </p:nvCxnSpPr>
        <p:spPr>
          <a:xfrm>
            <a:off x="3789174" y="2111162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F2EB3788-D924-4348-A97D-B7CB8C3D4FCA}"/>
              </a:ext>
            </a:extLst>
          </p:cNvPr>
          <p:cNvCxnSpPr>
            <a:cxnSpLocks/>
          </p:cNvCxnSpPr>
          <p:nvPr/>
        </p:nvCxnSpPr>
        <p:spPr>
          <a:xfrm>
            <a:off x="3789174" y="2470009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DC2839E-4D16-48F0-A0FE-76F256792EEE}"/>
              </a:ext>
            </a:extLst>
          </p:cNvPr>
          <p:cNvSpPr/>
          <p:nvPr/>
        </p:nvSpPr>
        <p:spPr>
          <a:xfrm>
            <a:off x="6569173" y="1799801"/>
            <a:ext cx="912727" cy="26931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D7D89AF-401A-4345-857B-9505D58B37F7}"/>
              </a:ext>
            </a:extLst>
          </p:cNvPr>
          <p:cNvSpPr/>
          <p:nvPr/>
        </p:nvSpPr>
        <p:spPr>
          <a:xfrm>
            <a:off x="6694152" y="1895813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1,m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212514CA-BE6D-4B8F-A487-F41C5F4CC52B}"/>
              </a:ext>
            </a:extLst>
          </p:cNvPr>
          <p:cNvSpPr/>
          <p:nvPr/>
        </p:nvSpPr>
        <p:spPr>
          <a:xfrm>
            <a:off x="6694152" y="2249162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2,m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AA5FC380-F018-4CA3-B428-88EA0D506A34}"/>
              </a:ext>
            </a:extLst>
          </p:cNvPr>
          <p:cNvSpPr/>
          <p:nvPr/>
        </p:nvSpPr>
        <p:spPr>
          <a:xfrm>
            <a:off x="6694152" y="4077964"/>
            <a:ext cx="652877" cy="3534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baseline="-25000" dirty="0">
                <a:solidFill>
                  <a:schemeClr val="tx1"/>
                </a:solidFill>
              </a:rPr>
              <a:t>i</a:t>
            </a:r>
            <a:r>
              <a:rPr lang="en-US" sz="1600" baseline="30000" dirty="0">
                <a:solidFill>
                  <a:schemeClr val="tx1"/>
                </a:solidFill>
              </a:rPr>
              <a:t>32,m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462BF9B-B92E-48CF-B60C-525727BA9B6B}"/>
              </a:ext>
            </a:extLst>
          </p:cNvPr>
          <p:cNvSpPr/>
          <p:nvPr/>
        </p:nvSpPr>
        <p:spPr>
          <a:xfrm>
            <a:off x="6694152" y="2603392"/>
            <a:ext cx="652877" cy="14743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B5CD8FDD-0FAE-4614-A5F8-5559C538FECC}"/>
              </a:ext>
            </a:extLst>
          </p:cNvPr>
          <p:cNvCxnSpPr>
            <a:cxnSpLocks/>
          </p:cNvCxnSpPr>
          <p:nvPr/>
        </p:nvCxnSpPr>
        <p:spPr>
          <a:xfrm>
            <a:off x="5846197" y="2108927"/>
            <a:ext cx="8412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81B5EB7F-626B-45EA-8338-1B5B5B610919}"/>
              </a:ext>
            </a:extLst>
          </p:cNvPr>
          <p:cNvCxnSpPr>
            <a:cxnSpLocks/>
          </p:cNvCxnSpPr>
          <p:nvPr/>
        </p:nvCxnSpPr>
        <p:spPr>
          <a:xfrm>
            <a:off x="5846197" y="2467774"/>
            <a:ext cx="8412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1E1829D0-866D-4DD3-9B6E-435D7A2CF9EA}"/>
              </a:ext>
            </a:extLst>
          </p:cNvPr>
          <p:cNvCxnSpPr>
            <a:cxnSpLocks/>
          </p:cNvCxnSpPr>
          <p:nvPr/>
        </p:nvCxnSpPr>
        <p:spPr>
          <a:xfrm flipV="1">
            <a:off x="5845606" y="4289565"/>
            <a:ext cx="8471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F5683A43-7F9C-49ED-8865-F2E43C7805F2}"/>
              </a:ext>
            </a:extLst>
          </p:cNvPr>
          <p:cNvSpPr txBox="1"/>
          <p:nvPr/>
        </p:nvSpPr>
        <p:spPr>
          <a:xfrm>
            <a:off x="6084066" y="1155206"/>
            <a:ext cx="17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Guessed Table </a:t>
            </a:r>
          </a:p>
          <a:p>
            <a:pPr algn="ctr"/>
            <a:r>
              <a:rPr lang="en-US" dirty="0"/>
              <a:t>Lookup Indices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D5C8D3F7-B8D5-410A-B123-749FC2D18942}"/>
              </a:ext>
            </a:extLst>
          </p:cNvPr>
          <p:cNvSpPr/>
          <p:nvPr/>
        </p:nvSpPr>
        <p:spPr>
          <a:xfrm>
            <a:off x="3684620" y="2585848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C2A1BC2D-85D8-47B5-A014-3895E360F414}"/>
              </a:ext>
            </a:extLst>
          </p:cNvPr>
          <p:cNvSpPr/>
          <p:nvPr/>
        </p:nvSpPr>
        <p:spPr>
          <a:xfrm>
            <a:off x="5739718" y="2585848"/>
            <a:ext cx="1042825" cy="1474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xmlns="" id="{39529DA4-A6BF-4512-BD3C-251F671925FB}"/>
              </a:ext>
            </a:extLst>
          </p:cNvPr>
          <p:cNvSpPr/>
          <p:nvPr/>
        </p:nvSpPr>
        <p:spPr>
          <a:xfrm>
            <a:off x="7594285" y="1799801"/>
            <a:ext cx="263431" cy="2693115"/>
          </a:xfrm>
          <a:prstGeom prst="rightBrace">
            <a:avLst/>
          </a:prstGeom>
          <a:noFill/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22C3D8EE-00D0-4EA2-BBCE-2AA5D2173125}"/>
              </a:ext>
            </a:extLst>
          </p:cNvPr>
          <p:cNvSpPr txBox="1"/>
          <p:nvPr/>
        </p:nvSpPr>
        <p:spPr>
          <a:xfrm rot="16200000">
            <a:off x="6868401" y="2812519"/>
            <a:ext cx="27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Coalesced Accesses</a:t>
            </a:r>
          </a:p>
          <a:p>
            <a:pPr algn="ctr"/>
            <a:r>
              <a:rPr lang="en-US" dirty="0"/>
              <a:t>(</a:t>
            </a:r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latin typeface="Consolas" panose="020B0609020204030204" pitchFamily="49" charset="0"/>
              </a:rPr>
              <a:t>j</a:t>
            </a:r>
            <a:r>
              <a:rPr lang="en-US" baseline="30000" dirty="0" err="1">
                <a:latin typeface="Consolas" panose="020B0609020204030204" pitchFamily="49" charset="0"/>
              </a:rPr>
              <a:t>m,n</a:t>
            </a:r>
            <a:r>
              <a:rPr lang="en-US" dirty="0"/>
              <a:t>)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3BF28B3B-C6F6-4999-A8CC-FAEC08D56D71}"/>
              </a:ext>
            </a:extLst>
          </p:cNvPr>
          <p:cNvSpPr/>
          <p:nvPr/>
        </p:nvSpPr>
        <p:spPr>
          <a:xfrm>
            <a:off x="4668012" y="755084"/>
            <a:ext cx="576068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DF998D5A-602B-4150-984C-2E730CC04EE2}"/>
              </a:ext>
            </a:extLst>
          </p:cNvPr>
          <p:cNvSpPr/>
          <p:nvPr/>
        </p:nvSpPr>
        <p:spPr>
          <a:xfrm>
            <a:off x="4764024" y="755084"/>
            <a:ext cx="1122426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031C343A-87C2-4470-9A8F-D57FFE48A11D}"/>
              </a:ext>
            </a:extLst>
          </p:cNvPr>
          <p:cNvSpPr/>
          <p:nvPr/>
        </p:nvSpPr>
        <p:spPr>
          <a:xfrm>
            <a:off x="3296550" y="1796052"/>
            <a:ext cx="545959" cy="511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A350DB51-E8A8-4512-8638-7641EBB5059D}"/>
              </a:ext>
            </a:extLst>
          </p:cNvPr>
          <p:cNvSpPr/>
          <p:nvPr/>
        </p:nvSpPr>
        <p:spPr>
          <a:xfrm>
            <a:off x="1690993" y="2389141"/>
            <a:ext cx="5249270" cy="7911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Correct value of key byte?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8046D87-0975-45DE-8729-B079E826600D}"/>
              </a:ext>
            </a:extLst>
          </p:cNvPr>
          <p:cNvCxnSpPr>
            <a:cxnSpLocks/>
          </p:cNvCxnSpPr>
          <p:nvPr/>
        </p:nvCxnSpPr>
        <p:spPr>
          <a:xfrm>
            <a:off x="3789186" y="4298687"/>
            <a:ext cx="69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BD6691CF-EBFC-4316-BB48-0DCF34E0A7A4}"/>
              </a:ext>
            </a:extLst>
          </p:cNvPr>
          <p:cNvSpPr/>
          <p:nvPr/>
        </p:nvSpPr>
        <p:spPr>
          <a:xfrm>
            <a:off x="4214781" y="741127"/>
            <a:ext cx="1801971" cy="4595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193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71" grpId="0" animBg="1"/>
      <p:bldP spid="72" grpId="0" animBg="1"/>
      <p:bldP spid="73" grpId="0" animBg="1"/>
      <p:bldP spid="74" grpId="0" animBg="1"/>
      <p:bldP spid="75" grpId="0" animBg="1"/>
      <p:bldP spid="80" grpId="0"/>
      <p:bldP spid="83" grpId="0" animBg="1"/>
      <p:bldP spid="84" grpId="0" animBg="1"/>
      <p:bldP spid="85" grpId="0" animBg="1"/>
      <p:bldP spid="86" grpId="0" animBg="1"/>
      <p:bldP spid="87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/>
      <p:bldP spid="102" grpId="0"/>
      <p:bldP spid="103" grpId="0"/>
      <p:bldP spid="104" grpId="0" animBg="1"/>
      <p:bldP spid="105" grpId="0"/>
      <p:bldP spid="109" grpId="0" animBg="1"/>
      <p:bldP spid="109" grpId="1" animBg="1"/>
      <p:bldP spid="110" grpId="0" animBg="1"/>
      <p:bldP spid="110" grpId="1" animBg="1"/>
      <p:bldP spid="111" grpId="0" animBg="1"/>
      <p:bldP spid="54" grpId="0" animBg="1"/>
      <p:bldP spid="55" grpId="0" animBg="1"/>
      <p:bldP spid="5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01073F-78A1-4F2B-8651-14EF88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60221"/>
            <a:ext cx="8931349" cy="857250"/>
          </a:xfrm>
        </p:spPr>
        <p:txBody>
          <a:bodyPr>
            <a:normAutofit/>
          </a:bodyPr>
          <a:lstStyle/>
          <a:p>
            <a:r>
              <a:rPr lang="en-US" sz="3200" b="1" dirty="0"/>
              <a:t>Finding the Correct Key Value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0582429D-A6AE-4440-9B37-E9D8ACB36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05" y="538581"/>
            <a:ext cx="8448990" cy="3501141"/>
          </a:xfrm>
        </p:spPr>
        <p:txBody>
          <a:bodyPr/>
          <a:lstStyle/>
          <a:p>
            <a:r>
              <a:rPr lang="en-US" sz="2400" dirty="0"/>
              <a:t>Attacker encrypts ‘N’ number of plaintexts over server</a:t>
            </a:r>
          </a:p>
          <a:p>
            <a:pPr lvl="1"/>
            <a:r>
              <a:rPr lang="en-US" sz="1800" dirty="0"/>
              <a:t>Records Ciphertext and Execution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3E8783B-FB6C-4414-8197-98D0455137E1}"/>
              </a:ext>
            </a:extLst>
          </p:cNvPr>
          <p:cNvSpPr/>
          <p:nvPr/>
        </p:nvSpPr>
        <p:spPr>
          <a:xfrm>
            <a:off x="1180730" y="1827664"/>
            <a:ext cx="3770601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972944-6405-468A-8C4E-8A036DB4C56D}"/>
              </a:ext>
            </a:extLst>
          </p:cNvPr>
          <p:cNvSpPr/>
          <p:nvPr/>
        </p:nvSpPr>
        <p:spPr>
          <a:xfrm>
            <a:off x="1208342" y="1862251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0,N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C4ED7E-6F87-4B6F-8527-81FB7BC2C0E9}"/>
              </a:ext>
            </a:extLst>
          </p:cNvPr>
          <p:cNvSpPr/>
          <p:nvPr/>
        </p:nvSpPr>
        <p:spPr>
          <a:xfrm>
            <a:off x="5333573" y="1850778"/>
            <a:ext cx="1686339" cy="43900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,...,E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B7DC3D-82D5-436D-B61C-19D3F28FCB72}"/>
              </a:ext>
            </a:extLst>
          </p:cNvPr>
          <p:cNvSpPr txBox="1"/>
          <p:nvPr/>
        </p:nvSpPr>
        <p:spPr>
          <a:xfrm>
            <a:off x="-67175" y="1934004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BC2F3C-121F-4F92-B7A1-A3BD11B7CE70}"/>
              </a:ext>
            </a:extLst>
          </p:cNvPr>
          <p:cNvSpPr txBox="1"/>
          <p:nvPr/>
        </p:nvSpPr>
        <p:spPr>
          <a:xfrm>
            <a:off x="-66787" y="2481390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Guess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D5CB06-EF5F-4C26-8CE9-07EA3A5BF094}"/>
              </a:ext>
            </a:extLst>
          </p:cNvPr>
          <p:cNvSpPr txBox="1"/>
          <p:nvPr/>
        </p:nvSpPr>
        <p:spPr>
          <a:xfrm>
            <a:off x="69483" y="4249094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255</a:t>
            </a:r>
            <a:endParaRPr lang="en-US" sz="1050" dirty="0"/>
          </a:p>
        </p:txBody>
      </p:sp>
      <p:sp>
        <p:nvSpPr>
          <p:cNvPr id="13" name="Rectangle: Rounded Corners 135">
            <a:extLst>
              <a:ext uri="{FF2B5EF4-FFF2-40B4-BE49-F238E27FC236}">
                <a16:creationId xmlns:a16="http://schemas.microsoft.com/office/drawing/2014/main" xmlns="" id="{C753B238-A242-4C73-B4FF-46A9826E25DF}"/>
              </a:ext>
            </a:extLst>
          </p:cNvPr>
          <p:cNvSpPr/>
          <p:nvPr/>
        </p:nvSpPr>
        <p:spPr>
          <a:xfrm rot="16200000">
            <a:off x="2768213" y="83420"/>
            <a:ext cx="623247" cy="389439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5B3A26-55AD-4E87-9585-36C7C16609F1}"/>
              </a:ext>
            </a:extLst>
          </p:cNvPr>
          <p:cNvSpPr/>
          <p:nvPr/>
        </p:nvSpPr>
        <p:spPr>
          <a:xfrm>
            <a:off x="7605460" y="1827664"/>
            <a:ext cx="1085078" cy="29523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C71A51-FFE5-42DD-AF9E-6A566942F3B8}"/>
              </a:ext>
            </a:extLst>
          </p:cNvPr>
          <p:cNvSpPr/>
          <p:nvPr/>
        </p:nvSpPr>
        <p:spPr>
          <a:xfrm>
            <a:off x="7655304" y="1860945"/>
            <a:ext cx="995970" cy="43429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EBEB23-88E1-4663-887B-7A42FB9FC4FC}"/>
              </a:ext>
            </a:extLst>
          </p:cNvPr>
          <p:cNvSpPr/>
          <p:nvPr/>
        </p:nvSpPr>
        <p:spPr>
          <a:xfrm>
            <a:off x="7653840" y="2430733"/>
            <a:ext cx="995970" cy="42488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B3033F5-FA1B-4DA7-B6E7-7BF3F6A6BA2E}"/>
              </a:ext>
            </a:extLst>
          </p:cNvPr>
          <p:cNvSpPr/>
          <p:nvPr/>
        </p:nvSpPr>
        <p:spPr>
          <a:xfrm>
            <a:off x="7655305" y="4298708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DC00D7A-EBD4-4E1E-8C3E-1BA7AF252FC1}"/>
              </a:ext>
            </a:extLst>
          </p:cNvPr>
          <p:cNvSpPr txBox="1"/>
          <p:nvPr/>
        </p:nvSpPr>
        <p:spPr>
          <a:xfrm>
            <a:off x="110785" y="3384993"/>
            <a:ext cx="904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Key </a:t>
            </a:r>
          </a:p>
          <a:p>
            <a:pPr algn="ctr"/>
            <a:r>
              <a:rPr lang="en-US" sz="1500" dirty="0"/>
              <a:t>Guess </a:t>
            </a:r>
            <a:r>
              <a:rPr lang="el-GR" sz="1500" dirty="0"/>
              <a:t>α</a:t>
            </a: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725D02E-4A84-46CC-B63D-E2E43026BCAF}"/>
              </a:ext>
            </a:extLst>
          </p:cNvPr>
          <p:cNvSpPr/>
          <p:nvPr/>
        </p:nvSpPr>
        <p:spPr>
          <a:xfrm>
            <a:off x="7653841" y="3409552"/>
            <a:ext cx="995971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endParaRPr lang="en-US" baseline="30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xmlns="" id="{7FB2460B-8E77-4E92-B94F-F154E9A25F6F}"/>
              </a:ext>
            </a:extLst>
          </p:cNvPr>
          <p:cNvSpPr/>
          <p:nvPr/>
        </p:nvSpPr>
        <p:spPr>
          <a:xfrm rot="16200000">
            <a:off x="2301832" y="1171700"/>
            <a:ext cx="534157" cy="49162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6" name="Rectangle: Rounded Corners 135">
            <a:extLst>
              <a:ext uri="{FF2B5EF4-FFF2-40B4-BE49-F238E27FC236}">
                <a16:creationId xmlns:a16="http://schemas.microsoft.com/office/drawing/2014/main" xmlns="" id="{03B8E499-3CBC-416E-9FD9-569D9F6C8240}"/>
              </a:ext>
            </a:extLst>
          </p:cNvPr>
          <p:cNvSpPr/>
          <p:nvPr/>
        </p:nvSpPr>
        <p:spPr>
          <a:xfrm rot="16200000">
            <a:off x="7893453" y="3003963"/>
            <a:ext cx="534157" cy="124100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429953-7A53-4215-B7D5-D9F323E09335}"/>
              </a:ext>
            </a:extLst>
          </p:cNvPr>
          <p:cNvSpPr txBox="1"/>
          <p:nvPr/>
        </p:nvSpPr>
        <p:spPr>
          <a:xfrm>
            <a:off x="6300799" y="3271938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Maximum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Correlation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FDC4723-7105-4979-937A-0EC8C1672531}"/>
              </a:ext>
            </a:extLst>
          </p:cNvPr>
          <p:cNvSpPr/>
          <p:nvPr/>
        </p:nvSpPr>
        <p:spPr>
          <a:xfrm>
            <a:off x="1208338" y="2428096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1,N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CF8279D-440F-4BAD-8B90-C160FD509FB5}"/>
              </a:ext>
            </a:extLst>
          </p:cNvPr>
          <p:cNvSpPr/>
          <p:nvPr/>
        </p:nvSpPr>
        <p:spPr>
          <a:xfrm>
            <a:off x="1207898" y="340609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l-GR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α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,N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843F5E0-1E98-4EC7-B750-A7F6E0F62B42}"/>
              </a:ext>
            </a:extLst>
          </p:cNvPr>
          <p:cNvSpPr/>
          <p:nvPr/>
        </p:nvSpPr>
        <p:spPr>
          <a:xfrm>
            <a:off x="1207898" y="4305979"/>
            <a:ext cx="3702495" cy="4316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 . . . . ,A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baseline="30000" dirty="0">
                <a:solidFill>
                  <a:schemeClr val="tx1"/>
                </a:solidFill>
                <a:latin typeface="Consolas" panose="020B0609020204030204" pitchFamily="49" charset="0"/>
              </a:rPr>
              <a:t>255,N</a:t>
            </a:r>
          </a:p>
        </p:txBody>
      </p:sp>
      <p:sp>
        <p:nvSpPr>
          <p:cNvPr id="33" name="Rectangle: Rounded Corners 135">
            <a:extLst>
              <a:ext uri="{FF2B5EF4-FFF2-40B4-BE49-F238E27FC236}">
                <a16:creationId xmlns:a16="http://schemas.microsoft.com/office/drawing/2014/main" xmlns="" id="{2826C43E-5511-46F5-914B-B0358C170652}"/>
              </a:ext>
            </a:extLst>
          </p:cNvPr>
          <p:cNvSpPr/>
          <p:nvPr/>
        </p:nvSpPr>
        <p:spPr>
          <a:xfrm rot="16200000">
            <a:off x="5872295" y="1095441"/>
            <a:ext cx="623249" cy="187035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63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E3B2D4D-0BDC-4461-9490-0DD83AF9C6EF}"/>
              </a:ext>
            </a:extLst>
          </p:cNvPr>
          <p:cNvSpPr txBox="1"/>
          <p:nvPr/>
        </p:nvSpPr>
        <p:spPr>
          <a:xfrm rot="16200000">
            <a:off x="2930751" y="2663458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8E491BA-E86D-488A-A565-C0684C73CDB8}"/>
              </a:ext>
            </a:extLst>
          </p:cNvPr>
          <p:cNvSpPr txBox="1"/>
          <p:nvPr/>
        </p:nvSpPr>
        <p:spPr>
          <a:xfrm rot="16200000">
            <a:off x="2955021" y="3551483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E77EFD-8C08-4DCD-83A1-BE8C184919E5}"/>
              </a:ext>
            </a:extLst>
          </p:cNvPr>
          <p:cNvSpPr txBox="1"/>
          <p:nvPr/>
        </p:nvSpPr>
        <p:spPr>
          <a:xfrm rot="16200000">
            <a:off x="7956972" y="2665229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CBC2675-680F-406C-8665-A45EC34C8D3D}"/>
              </a:ext>
            </a:extLst>
          </p:cNvPr>
          <p:cNvSpPr txBox="1"/>
          <p:nvPr/>
        </p:nvSpPr>
        <p:spPr>
          <a:xfrm rot="16200000">
            <a:off x="7981244" y="3553254"/>
            <a:ext cx="378046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  <a:endParaRPr lang="en-US" sz="1125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5F6F47-EB7E-4900-9571-C558FD7B4BF1}"/>
              </a:ext>
            </a:extLst>
          </p:cNvPr>
          <p:cNvSpPr txBox="1"/>
          <p:nvPr/>
        </p:nvSpPr>
        <p:spPr>
          <a:xfrm>
            <a:off x="5295702" y="1145363"/>
            <a:ext cx="176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Recorded</a:t>
            </a:r>
          </a:p>
          <a:p>
            <a:pPr algn="ctr"/>
            <a:r>
              <a:rPr lang="en-US" dirty="0"/>
              <a:t>Execution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9D058EB-E11C-4FDC-9EEF-EF9531BA72D4}"/>
              </a:ext>
            </a:extLst>
          </p:cNvPr>
          <p:cNvSpPr txBox="1"/>
          <p:nvPr/>
        </p:nvSpPr>
        <p:spPr>
          <a:xfrm>
            <a:off x="4969076" y="32785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Correct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Key Byte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757F463-9101-4780-89C7-F5DA948BF3C6}"/>
              </a:ext>
            </a:extLst>
          </p:cNvPr>
          <p:cNvSpPr txBox="1"/>
          <p:nvPr/>
        </p:nvSpPr>
        <p:spPr>
          <a:xfrm>
            <a:off x="1677458" y="1388832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of Coalesced Accesses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E762D9-42B3-4E58-B0F1-05EF2D0D949A}"/>
              </a:ext>
            </a:extLst>
          </p:cNvPr>
          <p:cNvSpPr txBox="1"/>
          <p:nvPr/>
        </p:nvSpPr>
        <p:spPr>
          <a:xfrm>
            <a:off x="7407775" y="146843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620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4" grpId="0" animBg="1"/>
      <p:bldP spid="5" grpId="0" animBg="1"/>
      <p:bldP spid="6" grpId="0" animBg="1"/>
      <p:bldP spid="7" grpId="0"/>
      <p:bldP spid="9" grpId="0"/>
      <p:bldP spid="11" grpId="0"/>
      <p:bldP spid="13" grpId="0" animBg="1"/>
      <p:bldP spid="13" grpId="1" animBg="1"/>
      <p:bldP spid="14" grpId="0" animBg="1"/>
      <p:bldP spid="15" grpId="0" animBg="1"/>
      <p:bldP spid="17" grpId="0" animBg="1"/>
      <p:bldP spid="18" grpId="0" animBg="1"/>
      <p:bldP spid="22" grpId="0"/>
      <p:bldP spid="24" grpId="0" animBg="1"/>
      <p:bldP spid="25" grpId="0" animBg="1"/>
      <p:bldP spid="26" grpId="0" animBg="1"/>
      <p:bldP spid="29" grpId="0"/>
      <p:bldP spid="30" grpId="0" animBg="1"/>
      <p:bldP spid="31" grpId="0" animBg="1"/>
      <p:bldP spid="32" grpId="0" animBg="1"/>
      <p:bldP spid="33" grpId="0" animBg="1"/>
      <p:bldP spid="33" grpId="1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6F2B9-46B3-41DA-A2D9-C6867D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/>
              <a:t>Simulating Timing Attack on our Set-up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040A8336-9F89-4F6B-8A48-71A5D6D81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2B94D1-D22C-4466-9193-861B8C2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851498"/>
            <a:ext cx="6899990" cy="407335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9747360-A11C-45C3-BA55-B67495A2423D}"/>
              </a:ext>
            </a:extLst>
          </p:cNvPr>
          <p:cNvSpPr/>
          <p:nvPr/>
        </p:nvSpPr>
        <p:spPr>
          <a:xfrm>
            <a:off x="2266374" y="2779077"/>
            <a:ext cx="4608540" cy="10897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DEE170E-A51E-4927-BBFF-0C4CEF275FEE}"/>
              </a:ext>
            </a:extLst>
          </p:cNvPr>
          <p:cNvSpPr/>
          <p:nvPr/>
        </p:nvSpPr>
        <p:spPr>
          <a:xfrm>
            <a:off x="2553977" y="1274657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24E6D4B-1C0D-45B1-8733-6CE8938AAB83}"/>
              </a:ext>
            </a:extLst>
          </p:cNvPr>
          <p:cNvSpPr txBox="1"/>
          <p:nvPr/>
        </p:nvSpPr>
        <p:spPr>
          <a:xfrm>
            <a:off x="2978372" y="1211092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B41AB2-3178-46EE-BCE8-420CD88231A1}"/>
              </a:ext>
            </a:extLst>
          </p:cNvPr>
          <p:cNvSpPr txBox="1"/>
          <p:nvPr/>
        </p:nvSpPr>
        <p:spPr>
          <a:xfrm>
            <a:off x="3515877" y="2395031"/>
            <a:ext cx="23070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Incorrect guesses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E78A2E0-F435-4994-9CB8-978C2970E80B}"/>
              </a:ext>
            </a:extLst>
          </p:cNvPr>
          <p:cNvSpPr/>
          <p:nvPr/>
        </p:nvSpPr>
        <p:spPr>
          <a:xfrm>
            <a:off x="106325" y="194537"/>
            <a:ext cx="8931349" cy="4538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300" b="1" dirty="0"/>
              <a:t>Why is Correlation Timing Attack possible?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i="1" dirty="0"/>
              <a:t>baseline attack</a:t>
            </a:r>
            <a:r>
              <a:rPr lang="en-US" sz="2400" dirty="0"/>
              <a:t> leverages the </a:t>
            </a:r>
            <a:r>
              <a:rPr lang="en-US" sz="2400" b="1" i="1" dirty="0"/>
              <a:t>deterministic</a:t>
            </a:r>
            <a:r>
              <a:rPr lang="en-US" sz="2400" dirty="0"/>
              <a:t> nature of the coalescing </a:t>
            </a:r>
            <a:r>
              <a:rPr lang="en-US" sz="2400" dirty="0" smtClean="0"/>
              <a:t>mechanism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 smtClean="0"/>
              <a:t>AES key value affects the coalesced accesses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/>
              <a:t># coalesced </a:t>
            </a:r>
            <a:r>
              <a:rPr lang="en-US" sz="2400" dirty="0" smtClean="0"/>
              <a:t>accesses affects the execution time</a:t>
            </a:r>
            <a:endParaRPr lang="en-US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8E2EC2F-E5A6-40F4-AFE0-216AFC1AC862}"/>
              </a:ext>
            </a:extLst>
          </p:cNvPr>
          <p:cNvSpPr/>
          <p:nvPr/>
        </p:nvSpPr>
        <p:spPr>
          <a:xfrm>
            <a:off x="106325" y="194537"/>
            <a:ext cx="8941974" cy="4538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300" b="1" dirty="0"/>
              <a:t>How to mitigate Correlation Timing Attacks on GPU</a:t>
            </a:r>
            <a:r>
              <a:rPr lang="en-US" sz="3300" b="1" dirty="0" smtClean="0"/>
              <a:t>?</a:t>
            </a:r>
          </a:p>
          <a:p>
            <a:pPr algn="ctr"/>
            <a:endParaRPr lang="en-US" sz="3300" b="1" dirty="0"/>
          </a:p>
          <a:p>
            <a:pPr algn="ctr"/>
            <a:r>
              <a:rPr lang="en-US" sz="3300" b="1" dirty="0" smtClean="0"/>
              <a:t>Answer: By making it harder for the attacker to correctly calculate the number of coalesced accesses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310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0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C606F-E80F-4848-9E9D-AC6BD4F0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B93C25-1946-40E9-AB6C-654AA11B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" y="768123"/>
            <a:ext cx="8931349" cy="3729858"/>
          </a:xfrm>
        </p:spPr>
        <p:txBody>
          <a:bodyPr>
            <a:normAutofit/>
          </a:bodyPr>
          <a:lstStyle/>
          <a:p>
            <a:r>
              <a:rPr lang="en-US" sz="2400" dirty="0"/>
              <a:t>Disable coalescing altogether?</a:t>
            </a:r>
          </a:p>
          <a:p>
            <a:pPr lvl="1"/>
            <a:r>
              <a:rPr lang="en-US" sz="2000" dirty="0"/>
              <a:t>Correlation drops to </a:t>
            </a:r>
            <a:r>
              <a:rPr lang="en-US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~</a:t>
            </a:r>
            <a:r>
              <a:rPr lang="en-US" sz="2000" dirty="0"/>
              <a:t>0</a:t>
            </a:r>
          </a:p>
          <a:p>
            <a:pPr lvl="1"/>
            <a:r>
              <a:rPr lang="en-US" sz="2000" dirty="0"/>
              <a:t>Correct key byte is indistinguishable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 to </a:t>
            </a:r>
            <a:r>
              <a:rPr lang="en-US" sz="2400" dirty="0">
                <a:solidFill>
                  <a:srgbClr val="FF0000"/>
                </a:solidFill>
              </a:rPr>
              <a:t>178%</a:t>
            </a:r>
            <a:r>
              <a:rPr lang="en-US" sz="2400" dirty="0"/>
              <a:t> performance degradation</a:t>
            </a:r>
          </a:p>
          <a:p>
            <a:pPr lvl="1"/>
            <a:r>
              <a:rPr lang="en-US" sz="2000" dirty="0"/>
              <a:t>Degradation increases with plaintext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8E0B3-5EA0-423A-88B0-E89D18D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48" y="865088"/>
            <a:ext cx="4119750" cy="24320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92B29736-5480-4751-9B31-970DFC80A59F}"/>
              </a:ext>
            </a:extLst>
          </p:cNvPr>
          <p:cNvSpPr/>
          <p:nvPr/>
        </p:nvSpPr>
        <p:spPr>
          <a:xfrm>
            <a:off x="6020629" y="2145311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636F94-2E33-4114-99C6-31065F939994}"/>
              </a:ext>
            </a:extLst>
          </p:cNvPr>
          <p:cNvSpPr txBox="1"/>
          <p:nvPr/>
        </p:nvSpPr>
        <p:spPr>
          <a:xfrm>
            <a:off x="6756819" y="1428347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5061502-41C4-4FDD-B5AD-F754F4120871}"/>
              </a:ext>
            </a:extLst>
          </p:cNvPr>
          <p:cNvCxnSpPr>
            <a:endCxn id="6" idx="0"/>
          </p:cNvCxnSpPr>
          <p:nvPr/>
        </p:nvCxnSpPr>
        <p:spPr>
          <a:xfrm flipH="1">
            <a:off x="6260657" y="1752606"/>
            <a:ext cx="496163" cy="392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ED06E78-3ACF-40B1-A43A-70C773804E8E}"/>
              </a:ext>
            </a:extLst>
          </p:cNvPr>
          <p:cNvSpPr/>
          <p:nvPr/>
        </p:nvSpPr>
        <p:spPr>
          <a:xfrm>
            <a:off x="988741" y="4114387"/>
            <a:ext cx="7181385" cy="7041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Naïve solution is Good for Security, Bad for Performance</a:t>
            </a:r>
          </a:p>
          <a:p>
            <a:pPr algn="ctr"/>
            <a:r>
              <a:rPr lang="en-US" sz="2100" dirty="0">
                <a:solidFill>
                  <a:srgbClr val="FF0000"/>
                </a:solidFill>
              </a:rPr>
              <a:t>Offers no tradeoff</a:t>
            </a:r>
            <a:endParaRPr lang="en-US" sz="13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B91D047B-E46F-4B5A-A26F-7E970E2DDC57}"/>
              </a:ext>
            </a:extLst>
          </p:cNvPr>
          <p:cNvSpPr/>
          <p:nvPr/>
        </p:nvSpPr>
        <p:spPr>
          <a:xfrm>
            <a:off x="186482" y="287592"/>
            <a:ext cx="8783782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Targets </a:t>
            </a: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i="1" dirty="0">
                <a:solidFill>
                  <a:schemeClr val="bg1"/>
                </a:solidFill>
              </a:rPr>
              <a:t>deterministic</a:t>
            </a:r>
            <a:r>
              <a:rPr lang="en-US" sz="2400" dirty="0">
                <a:solidFill>
                  <a:schemeClr val="bg1"/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number of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sizes of </a:t>
            </a:r>
            <a:r>
              <a:rPr lang="en-US" sz="2100" dirty="0" err="1">
                <a:solidFill>
                  <a:schemeClr val="bg1"/>
                </a:solidFill>
              </a:rPr>
              <a:t>subwarp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C9154D-2BDE-485F-A02E-A4F132166D0A}"/>
              </a:ext>
            </a:extLst>
          </p:cNvPr>
          <p:cNvSpPr txBox="1"/>
          <p:nvPr/>
        </p:nvSpPr>
        <p:spPr>
          <a:xfrm>
            <a:off x="212101" y="828093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4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4" grpId="0" animBg="1"/>
      <p:bldP spid="1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6DAD3-3893-4BF3-A028-95E76B77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RCoal</a:t>
            </a:r>
            <a:r>
              <a:rPr lang="en-US" sz="3600" b="1" dirty="0"/>
              <a:t>: Fixed Sized </a:t>
            </a:r>
            <a:r>
              <a:rPr lang="en-US" sz="3600" b="1" dirty="0" err="1"/>
              <a:t>Subwarp</a:t>
            </a:r>
            <a:r>
              <a:rPr lang="en-US" sz="3600" b="1" dirty="0"/>
              <a:t> (FSS)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AAA2CCE-B301-4710-9675-8E7136DB340E}"/>
              </a:ext>
            </a:extLst>
          </p:cNvPr>
          <p:cNvSpPr/>
          <p:nvPr/>
        </p:nvSpPr>
        <p:spPr>
          <a:xfrm>
            <a:off x="1127809" y="2493353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2F2D1AE-6725-410E-BDFE-41DEDA6172E5}"/>
              </a:ext>
            </a:extLst>
          </p:cNvPr>
          <p:cNvSpPr/>
          <p:nvPr/>
        </p:nvSpPr>
        <p:spPr>
          <a:xfrm>
            <a:off x="723577" y="3219905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70A4774-B58E-4AC6-BB3C-05C2A0BE4162}"/>
              </a:ext>
            </a:extLst>
          </p:cNvPr>
          <p:cNvSpPr/>
          <p:nvPr/>
        </p:nvSpPr>
        <p:spPr>
          <a:xfrm>
            <a:off x="1497895" y="321990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C09094A-A58E-457F-9F8F-2738B0BCDD64}"/>
              </a:ext>
            </a:extLst>
          </p:cNvPr>
          <p:cNvSpPr/>
          <p:nvPr/>
        </p:nvSpPr>
        <p:spPr>
          <a:xfrm>
            <a:off x="2263471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5571A48-EF65-4C46-931D-94FE1B89B86C}"/>
              </a:ext>
            </a:extLst>
          </p:cNvPr>
          <p:cNvSpPr/>
          <p:nvPr/>
        </p:nvSpPr>
        <p:spPr>
          <a:xfrm>
            <a:off x="3027574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08311D77-BE73-4E81-9F1D-04FE61D37776}"/>
              </a:ext>
            </a:extLst>
          </p:cNvPr>
          <p:cNvSpPr/>
          <p:nvPr/>
        </p:nvSpPr>
        <p:spPr>
          <a:xfrm>
            <a:off x="2039787" y="2187706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292F3F-01EF-4E4F-9812-1BE3B0447C7E}"/>
              </a:ext>
            </a:extLst>
          </p:cNvPr>
          <p:cNvSpPr/>
          <p:nvPr/>
        </p:nvSpPr>
        <p:spPr>
          <a:xfrm>
            <a:off x="731550" y="449197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255AAC2-9B16-44EA-9DF7-075DF99AFC17}"/>
              </a:ext>
            </a:extLst>
          </p:cNvPr>
          <p:cNvSpPr/>
          <p:nvPr/>
        </p:nvSpPr>
        <p:spPr>
          <a:xfrm>
            <a:off x="1505871" y="449197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01417E0-9DF7-4777-8EFC-C548EDBE2031}"/>
              </a:ext>
            </a:extLst>
          </p:cNvPr>
          <p:cNvSpPr/>
          <p:nvPr/>
        </p:nvSpPr>
        <p:spPr>
          <a:xfrm>
            <a:off x="2268376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156314E-7632-46E1-BCB0-AD73EB648167}"/>
              </a:ext>
            </a:extLst>
          </p:cNvPr>
          <p:cNvSpPr/>
          <p:nvPr/>
        </p:nvSpPr>
        <p:spPr>
          <a:xfrm>
            <a:off x="3027847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4BE8B87-432E-4E44-9FEF-F06D6E0D0F33}"/>
              </a:ext>
            </a:extLst>
          </p:cNvPr>
          <p:cNvSpPr txBox="1"/>
          <p:nvPr/>
        </p:nvSpPr>
        <p:spPr>
          <a:xfrm>
            <a:off x="648537" y="651526"/>
            <a:ext cx="343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A8B4680-5A05-47A1-A5C6-6FEC1523058C}"/>
              </a:ext>
            </a:extLst>
          </p:cNvPr>
          <p:cNvSpPr/>
          <p:nvPr/>
        </p:nvSpPr>
        <p:spPr>
          <a:xfrm>
            <a:off x="176056" y="1023625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434C32B-38F6-4117-89EF-ADAFF3CADAD2}"/>
              </a:ext>
            </a:extLst>
          </p:cNvPr>
          <p:cNvSpPr/>
          <p:nvPr/>
        </p:nvSpPr>
        <p:spPr>
          <a:xfrm>
            <a:off x="415558" y="180937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572645-708A-4357-B8D7-807ED5F024EB}"/>
              </a:ext>
            </a:extLst>
          </p:cNvPr>
          <p:cNvSpPr/>
          <p:nvPr/>
        </p:nvSpPr>
        <p:spPr>
          <a:xfrm>
            <a:off x="415558" y="1105718"/>
            <a:ext cx="3721141" cy="36326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49A7BD2-4B12-4397-9C2B-A248F3E4860F}"/>
              </a:ext>
            </a:extLst>
          </p:cNvPr>
          <p:cNvSpPr/>
          <p:nvPr/>
        </p:nvSpPr>
        <p:spPr>
          <a:xfrm>
            <a:off x="1345303" y="181148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E5DDCB5-6D4E-4CF7-9DB4-26A3FB54BF2A}"/>
              </a:ext>
            </a:extLst>
          </p:cNvPr>
          <p:cNvSpPr/>
          <p:nvPr/>
        </p:nvSpPr>
        <p:spPr>
          <a:xfrm>
            <a:off x="2279071" y="181200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413425D-CAC6-4237-8E81-9E051795801F}"/>
              </a:ext>
            </a:extLst>
          </p:cNvPr>
          <p:cNvSpPr/>
          <p:nvPr/>
        </p:nvSpPr>
        <p:spPr>
          <a:xfrm>
            <a:off x="3207442" y="181208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495FEF7A-7BDC-40DC-8838-6E00E75A46C0}"/>
              </a:ext>
            </a:extLst>
          </p:cNvPr>
          <p:cNvSpPr/>
          <p:nvPr/>
        </p:nvSpPr>
        <p:spPr>
          <a:xfrm>
            <a:off x="215283" y="1050117"/>
            <a:ext cx="4081475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BC21EA3-1FFA-4763-87C9-748182927980}"/>
              </a:ext>
            </a:extLst>
          </p:cNvPr>
          <p:cNvSpPr/>
          <p:nvPr/>
        </p:nvSpPr>
        <p:spPr>
          <a:xfrm>
            <a:off x="416086" y="145733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8D1C291-17DA-4069-B750-C73AB7FA12EB}"/>
              </a:ext>
            </a:extLst>
          </p:cNvPr>
          <p:cNvSpPr/>
          <p:nvPr/>
        </p:nvSpPr>
        <p:spPr>
          <a:xfrm>
            <a:off x="1345371" y="145957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F1A8344D-6E17-4D93-8D2E-7E7F969D39FC}"/>
              </a:ext>
            </a:extLst>
          </p:cNvPr>
          <p:cNvSpPr/>
          <p:nvPr/>
        </p:nvSpPr>
        <p:spPr>
          <a:xfrm>
            <a:off x="2276710" y="145957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81CF2974-A5F4-4831-85A1-4DAACC13D687}"/>
              </a:ext>
            </a:extLst>
          </p:cNvPr>
          <p:cNvSpPr/>
          <p:nvPr/>
        </p:nvSpPr>
        <p:spPr>
          <a:xfrm>
            <a:off x="3207159" y="145806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xmlns="" id="{0C8CDE1D-9DBF-4699-952C-9E79951A3922}"/>
              </a:ext>
            </a:extLst>
          </p:cNvPr>
          <p:cNvSpPr/>
          <p:nvPr/>
        </p:nvSpPr>
        <p:spPr>
          <a:xfrm>
            <a:off x="2019302" y="2879307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F6F58FE-4772-4176-8136-500B38CA552C}"/>
              </a:ext>
            </a:extLst>
          </p:cNvPr>
          <p:cNvSpPr/>
          <p:nvPr/>
        </p:nvSpPr>
        <p:spPr>
          <a:xfrm>
            <a:off x="731550" y="3876362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A7903AA-E10C-4BE5-9948-D4453B2766C6}"/>
              </a:ext>
            </a:extLst>
          </p:cNvPr>
          <p:cNvSpPr/>
          <p:nvPr/>
        </p:nvSpPr>
        <p:spPr>
          <a:xfrm>
            <a:off x="1505598" y="387636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E56BC163-3847-4AAC-96F2-9D214209238E}"/>
              </a:ext>
            </a:extLst>
          </p:cNvPr>
          <p:cNvSpPr/>
          <p:nvPr/>
        </p:nvSpPr>
        <p:spPr>
          <a:xfrm>
            <a:off x="2263199" y="387636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E6673D2-6B9C-4BCB-8DAF-843FF388AE33}"/>
              </a:ext>
            </a:extLst>
          </p:cNvPr>
          <p:cNvSpPr/>
          <p:nvPr/>
        </p:nvSpPr>
        <p:spPr>
          <a:xfrm>
            <a:off x="3026656" y="3876362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912FC26-4661-4F2E-806E-0B5DBAF7D8AD}"/>
              </a:ext>
            </a:extLst>
          </p:cNvPr>
          <p:cNvSpPr/>
          <p:nvPr/>
        </p:nvSpPr>
        <p:spPr>
          <a:xfrm>
            <a:off x="5718016" y="2493353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8D9C434-7A7F-41E3-8E30-741BD3F8212F}"/>
              </a:ext>
            </a:extLst>
          </p:cNvPr>
          <p:cNvSpPr/>
          <p:nvPr/>
        </p:nvSpPr>
        <p:spPr>
          <a:xfrm>
            <a:off x="5313784" y="3219905"/>
            <a:ext cx="77541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1CBA86B-28A7-49DD-B3A2-D2550D8D47E5}"/>
              </a:ext>
            </a:extLst>
          </p:cNvPr>
          <p:cNvSpPr/>
          <p:nvPr/>
        </p:nvSpPr>
        <p:spPr>
          <a:xfrm>
            <a:off x="6088102" y="321990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B0FC01F-CF8F-409E-B7AD-ADD6DC66ABC1}"/>
              </a:ext>
            </a:extLst>
          </p:cNvPr>
          <p:cNvSpPr/>
          <p:nvPr/>
        </p:nvSpPr>
        <p:spPr>
          <a:xfrm>
            <a:off x="6853678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37EDED38-AD73-4269-B614-CC46C515E28A}"/>
              </a:ext>
            </a:extLst>
          </p:cNvPr>
          <p:cNvSpPr/>
          <p:nvPr/>
        </p:nvSpPr>
        <p:spPr>
          <a:xfrm>
            <a:off x="7617781" y="321990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xmlns="" id="{B59068CE-675A-4891-91FF-4EB43C41EAFF}"/>
              </a:ext>
            </a:extLst>
          </p:cNvPr>
          <p:cNvSpPr/>
          <p:nvPr/>
        </p:nvSpPr>
        <p:spPr>
          <a:xfrm>
            <a:off x="6629994" y="2187706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C02F2D2B-F4E5-4A33-9D01-5517B9E001C6}"/>
              </a:ext>
            </a:extLst>
          </p:cNvPr>
          <p:cNvSpPr/>
          <p:nvPr/>
        </p:nvSpPr>
        <p:spPr>
          <a:xfrm>
            <a:off x="5321757" y="3643824"/>
            <a:ext cx="774502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F06C5AF6-612D-4A75-AC55-352E908FDB2C}"/>
              </a:ext>
            </a:extLst>
          </p:cNvPr>
          <p:cNvSpPr/>
          <p:nvPr/>
        </p:nvSpPr>
        <p:spPr>
          <a:xfrm>
            <a:off x="6095805" y="3643824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69CDB431-0D8F-4194-8CD5-ECD18C41D9F7}"/>
              </a:ext>
            </a:extLst>
          </p:cNvPr>
          <p:cNvSpPr/>
          <p:nvPr/>
        </p:nvSpPr>
        <p:spPr>
          <a:xfrm>
            <a:off x="6853406" y="36438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BE00FD2-8B61-4E19-B135-3B1FF3B5B526}"/>
              </a:ext>
            </a:extLst>
          </p:cNvPr>
          <p:cNvSpPr/>
          <p:nvPr/>
        </p:nvSpPr>
        <p:spPr>
          <a:xfrm>
            <a:off x="7616863" y="3643824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F826D1E6-3C9D-47A7-A9AE-05D0390A74D1}"/>
              </a:ext>
            </a:extLst>
          </p:cNvPr>
          <p:cNvSpPr/>
          <p:nvPr/>
        </p:nvSpPr>
        <p:spPr>
          <a:xfrm>
            <a:off x="5321757" y="4491976"/>
            <a:ext cx="7749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B8E4718-C72C-4597-BC4A-1AC5CD3E5C27}"/>
              </a:ext>
            </a:extLst>
          </p:cNvPr>
          <p:cNvSpPr/>
          <p:nvPr/>
        </p:nvSpPr>
        <p:spPr>
          <a:xfrm>
            <a:off x="6096078" y="4491976"/>
            <a:ext cx="76186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089F62E8-1BAD-4EED-805F-010E8A2601B6}"/>
              </a:ext>
            </a:extLst>
          </p:cNvPr>
          <p:cNvSpPr/>
          <p:nvPr/>
        </p:nvSpPr>
        <p:spPr>
          <a:xfrm>
            <a:off x="6858583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8B04515-50B5-4389-A03F-808A371F4C19}"/>
              </a:ext>
            </a:extLst>
          </p:cNvPr>
          <p:cNvSpPr/>
          <p:nvPr/>
        </p:nvSpPr>
        <p:spPr>
          <a:xfrm>
            <a:off x="7618054" y="449197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94625192-BFB9-4396-BA06-B374BE864AD7}"/>
              </a:ext>
            </a:extLst>
          </p:cNvPr>
          <p:cNvSpPr txBox="1"/>
          <p:nvPr/>
        </p:nvSpPr>
        <p:spPr>
          <a:xfrm>
            <a:off x="5428481" y="651526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A13A7FA-AD67-4DE0-8283-A1B7400E6521}"/>
              </a:ext>
            </a:extLst>
          </p:cNvPr>
          <p:cNvSpPr/>
          <p:nvPr/>
        </p:nvSpPr>
        <p:spPr>
          <a:xfrm>
            <a:off x="4745227" y="1005381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533301FE-3A86-4961-B0BC-8B37D43C1DF5}"/>
              </a:ext>
            </a:extLst>
          </p:cNvPr>
          <p:cNvSpPr/>
          <p:nvPr/>
        </p:nvSpPr>
        <p:spPr>
          <a:xfrm>
            <a:off x="5005765" y="180937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D86FDBD2-EDD0-4988-82B3-BEF19F14E9B9}"/>
              </a:ext>
            </a:extLst>
          </p:cNvPr>
          <p:cNvSpPr/>
          <p:nvPr/>
        </p:nvSpPr>
        <p:spPr>
          <a:xfrm>
            <a:off x="5006292" y="1106153"/>
            <a:ext cx="1840051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E60CE24A-69FC-4DDE-BBC2-DD4D33C8D01C}"/>
              </a:ext>
            </a:extLst>
          </p:cNvPr>
          <p:cNvSpPr/>
          <p:nvPr/>
        </p:nvSpPr>
        <p:spPr>
          <a:xfrm>
            <a:off x="5935510" y="181148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0968A23-97DF-4963-9116-A504F9031344}"/>
              </a:ext>
            </a:extLst>
          </p:cNvPr>
          <p:cNvSpPr/>
          <p:nvPr/>
        </p:nvSpPr>
        <p:spPr>
          <a:xfrm>
            <a:off x="6869278" y="1812004"/>
            <a:ext cx="9312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C2242EA6-2EC6-438F-ACCC-666A3E6E91D6}"/>
              </a:ext>
            </a:extLst>
          </p:cNvPr>
          <p:cNvSpPr/>
          <p:nvPr/>
        </p:nvSpPr>
        <p:spPr>
          <a:xfrm>
            <a:off x="6866916" y="1105718"/>
            <a:ext cx="1859989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04D7AEF0-E82E-4E33-83B7-3D5C968309F0}"/>
              </a:ext>
            </a:extLst>
          </p:cNvPr>
          <p:cNvSpPr/>
          <p:nvPr/>
        </p:nvSpPr>
        <p:spPr>
          <a:xfrm>
            <a:off x="7797649" y="1812088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5F34BD6-2DDF-417C-8035-60295001C312}"/>
              </a:ext>
            </a:extLst>
          </p:cNvPr>
          <p:cNvSpPr/>
          <p:nvPr/>
        </p:nvSpPr>
        <p:spPr>
          <a:xfrm>
            <a:off x="5006293" y="145733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CECF1AB9-E7A4-4863-A9F3-F5E9C4E9C712}"/>
              </a:ext>
            </a:extLst>
          </p:cNvPr>
          <p:cNvSpPr/>
          <p:nvPr/>
        </p:nvSpPr>
        <p:spPr>
          <a:xfrm>
            <a:off x="5935578" y="145957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C50FE077-9EA8-4DD3-820C-C68712CF4947}"/>
              </a:ext>
            </a:extLst>
          </p:cNvPr>
          <p:cNvSpPr/>
          <p:nvPr/>
        </p:nvSpPr>
        <p:spPr>
          <a:xfrm>
            <a:off x="6866917" y="1459577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7E5EF0A9-207E-42FF-9EFF-D07FB1261E55}"/>
              </a:ext>
            </a:extLst>
          </p:cNvPr>
          <p:cNvSpPr/>
          <p:nvPr/>
        </p:nvSpPr>
        <p:spPr>
          <a:xfrm>
            <a:off x="7797366" y="1458066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xmlns="" id="{44C61CE2-BE27-4E12-BDFA-349F93CDFA92}"/>
              </a:ext>
            </a:extLst>
          </p:cNvPr>
          <p:cNvSpPr/>
          <p:nvPr/>
        </p:nvSpPr>
        <p:spPr>
          <a:xfrm>
            <a:off x="6609509" y="2879307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44A23AF1-1DAE-42C6-AC6F-9F975E24A985}"/>
              </a:ext>
            </a:extLst>
          </p:cNvPr>
          <p:cNvSpPr/>
          <p:nvPr/>
        </p:nvSpPr>
        <p:spPr>
          <a:xfrm>
            <a:off x="5321757" y="4068056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5F0DF246-F240-4164-8044-AC5A410323BF}"/>
              </a:ext>
            </a:extLst>
          </p:cNvPr>
          <p:cNvSpPr/>
          <p:nvPr/>
        </p:nvSpPr>
        <p:spPr>
          <a:xfrm>
            <a:off x="6095805" y="4068056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8F955885-663A-4154-A0C7-729C9D9B4427}"/>
              </a:ext>
            </a:extLst>
          </p:cNvPr>
          <p:cNvSpPr/>
          <p:nvPr/>
        </p:nvSpPr>
        <p:spPr>
          <a:xfrm>
            <a:off x="6853406" y="4068056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74C8E3DC-D971-429B-BB26-99C9C4581E27}"/>
              </a:ext>
            </a:extLst>
          </p:cNvPr>
          <p:cNvSpPr/>
          <p:nvPr/>
        </p:nvSpPr>
        <p:spPr>
          <a:xfrm>
            <a:off x="7616863" y="4068056"/>
            <a:ext cx="768091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812624E-3075-4732-A93E-D616C56F4CAA}"/>
              </a:ext>
            </a:extLst>
          </p:cNvPr>
          <p:cNvSpPr/>
          <p:nvPr/>
        </p:nvSpPr>
        <p:spPr>
          <a:xfrm>
            <a:off x="5236798" y="3579343"/>
            <a:ext cx="929389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6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BFD73269-F1B5-4516-8045-5CB9EA6D2560}"/>
              </a:ext>
            </a:extLst>
          </p:cNvPr>
          <p:cNvSpPr/>
          <p:nvPr/>
        </p:nvSpPr>
        <p:spPr>
          <a:xfrm>
            <a:off x="7536214" y="4022629"/>
            <a:ext cx="929389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68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xmlns="" id="{1264F4B2-35F9-47BC-8685-3EA47D42C3D5}"/>
              </a:ext>
            </a:extLst>
          </p:cNvPr>
          <p:cNvSpPr/>
          <p:nvPr/>
        </p:nvSpPr>
        <p:spPr>
          <a:xfrm>
            <a:off x="6951709" y="1043191"/>
            <a:ext cx="2016237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4923EF51-800A-4893-911F-60B1A4BCEBFB}"/>
              </a:ext>
            </a:extLst>
          </p:cNvPr>
          <p:cNvSpPr/>
          <p:nvPr/>
        </p:nvSpPr>
        <p:spPr>
          <a:xfrm>
            <a:off x="4764024" y="1050117"/>
            <a:ext cx="2016236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36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1605E-6 L -0.02083 -2.71605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1605E-6 L -4.16667E-6 0.00031 L 0.02327 -2.71605E-6 " pathEditMode="relative" rAng="0" ptsTypes="AAA">
                                      <p:cBhvr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0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46" grpId="0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80CCD-EED6-4B23-B22C-DB2DA5C3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FSS Security against Baseline Attack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47CD5A-1811-4938-A090-11CBBF73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66" y="1095757"/>
            <a:ext cx="3985229" cy="2628128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99F4ED4F-5557-4C46-A1CE-8215C649305C}"/>
              </a:ext>
            </a:extLst>
          </p:cNvPr>
          <p:cNvSpPr/>
          <p:nvPr/>
        </p:nvSpPr>
        <p:spPr>
          <a:xfrm rot="18235355">
            <a:off x="7389605" y="803072"/>
            <a:ext cx="262287" cy="2533998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4B0F576-4C35-4C32-95F1-A310552EEA73}"/>
              </a:ext>
            </a:extLst>
          </p:cNvPr>
          <p:cNvSpPr txBox="1">
            <a:spLocks/>
          </p:cNvSpPr>
          <p:nvPr/>
        </p:nvSpPr>
        <p:spPr>
          <a:xfrm>
            <a:off x="347507" y="1131581"/>
            <a:ext cx="4704551" cy="35011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Correlation between the number of coalesced accesses and the execution time </a:t>
            </a:r>
            <a:r>
              <a:rPr lang="en-US" sz="2100" b="1" dirty="0"/>
              <a:t>drops</a:t>
            </a:r>
          </a:p>
          <a:p>
            <a:r>
              <a:rPr lang="en-US" sz="2100" dirty="0"/>
              <a:t>Correct key byte is </a:t>
            </a:r>
            <a:r>
              <a:rPr lang="en-US" sz="2100" b="1" dirty="0"/>
              <a:t>harder to find</a:t>
            </a:r>
          </a:p>
          <a:p>
            <a:r>
              <a:rPr lang="en-US" sz="2100" b="1" dirty="0"/>
              <a:t>Improved</a:t>
            </a:r>
            <a:r>
              <a:rPr lang="en-US" sz="2100" dirty="0"/>
              <a:t> security </a:t>
            </a:r>
          </a:p>
        </p:txBody>
      </p:sp>
    </p:spTree>
    <p:extLst>
      <p:ext uri="{BB962C8B-B14F-4D97-AF65-F5344CB8AC3E}">
        <p14:creationId xmlns:p14="http://schemas.microsoft.com/office/powerpoint/2010/main" val="15200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91243-234A-4476-9CAC-6ED6C9B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-119228"/>
            <a:ext cx="8948286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BEC96CB-0EE1-48B4-899F-41CA6544E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89" y="864537"/>
            <a:ext cx="4279962" cy="2896893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B90B5FE-EC9D-454A-8C9D-56B298027F9D}"/>
              </a:ext>
            </a:extLst>
          </p:cNvPr>
          <p:cNvSpPr txBox="1">
            <a:spLocks/>
          </p:cNvSpPr>
          <p:nvPr/>
        </p:nvSpPr>
        <p:spPr>
          <a:xfrm>
            <a:off x="347507" y="1131581"/>
            <a:ext cx="4704551" cy="35011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Memory accesses </a:t>
            </a:r>
            <a:r>
              <a:rPr lang="en-US" sz="2100" b="1" dirty="0"/>
              <a:t>increase</a:t>
            </a:r>
            <a:r>
              <a:rPr lang="en-US" sz="2100" dirty="0"/>
              <a:t> with number of </a:t>
            </a:r>
            <a:r>
              <a:rPr lang="en-US" sz="2100" dirty="0" err="1"/>
              <a:t>subwarps</a:t>
            </a:r>
            <a:endParaRPr lang="en-US" sz="2100" b="1" dirty="0"/>
          </a:p>
          <a:p>
            <a:r>
              <a:rPr lang="en-US" sz="2100" dirty="0"/>
              <a:t>Execution time </a:t>
            </a:r>
            <a:r>
              <a:rPr lang="en-US" sz="2100" b="1" dirty="0"/>
              <a:t>increases</a:t>
            </a:r>
            <a:r>
              <a:rPr lang="en-US" sz="2100" dirty="0"/>
              <a:t> with number of </a:t>
            </a:r>
            <a:r>
              <a:rPr lang="en-US" sz="2100" dirty="0" err="1"/>
              <a:t>subwarps</a:t>
            </a:r>
            <a:endParaRPr lang="en-US" sz="2100" b="1" dirty="0"/>
          </a:p>
          <a:p>
            <a:r>
              <a:rPr lang="en-US" sz="2100" dirty="0"/>
              <a:t>Performance </a:t>
            </a:r>
            <a:r>
              <a:rPr lang="en-US" sz="2100" b="1" dirty="0"/>
              <a:t>degrades</a:t>
            </a:r>
            <a:r>
              <a:rPr lang="en-US" sz="2100" dirty="0"/>
              <a:t> as number of </a:t>
            </a:r>
            <a:r>
              <a:rPr lang="en-US" sz="2100" dirty="0" err="1"/>
              <a:t>subwarp</a:t>
            </a:r>
            <a:r>
              <a:rPr lang="en-US" sz="2100" dirty="0"/>
              <a:t> increase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51ED53A-0FE6-4A06-BD06-25403AB3055C}"/>
              </a:ext>
            </a:extLst>
          </p:cNvPr>
          <p:cNvSpPr/>
          <p:nvPr/>
        </p:nvSpPr>
        <p:spPr>
          <a:xfrm>
            <a:off x="1307618" y="3915908"/>
            <a:ext cx="6528765" cy="7168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FF0000"/>
                </a:solidFill>
              </a:rPr>
              <a:t>Can attacker still recover the AES key?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0867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-115934"/>
            <a:ext cx="8931348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 can figure out the number of </a:t>
            </a:r>
            <a:r>
              <a:rPr lang="en-US" sz="2800" dirty="0" err="1"/>
              <a:t>subwarps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C53B4B-4991-4A17-B8AF-1BEC0D54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" b="-2"/>
          <a:stretch/>
        </p:blipFill>
        <p:spPr>
          <a:xfrm>
            <a:off x="4187956" y="1611638"/>
            <a:ext cx="4329479" cy="29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2474A-82AA-4F39-AFD6-14EDDCB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6" y="-112560"/>
            <a:ext cx="8931348" cy="994172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82EDC-18BA-45E3-B007-315842CD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 can figure out the number of </a:t>
            </a:r>
            <a:r>
              <a:rPr lang="en-US" sz="2800" dirty="0" err="1"/>
              <a:t>subwarps</a:t>
            </a:r>
            <a:endParaRPr lang="en-US" sz="2800" dirty="0"/>
          </a:p>
          <a:p>
            <a:r>
              <a:rPr lang="en-US" sz="2800" dirty="0"/>
              <a:t>Attacker can calculate per </a:t>
            </a:r>
            <a:r>
              <a:rPr lang="en-US" sz="2800" dirty="0" err="1"/>
              <a:t>subwarp</a:t>
            </a:r>
            <a:r>
              <a:rPr lang="en-US" sz="2800" dirty="0"/>
              <a:t> accesses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FAA694-8672-42A4-A19E-50135A8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66" y="1932427"/>
            <a:ext cx="4932608" cy="2751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08A20BEF-80C3-424B-9909-2436569C873D}"/>
              </a:ext>
            </a:extLst>
          </p:cNvPr>
          <p:cNvSpPr/>
          <p:nvPr/>
        </p:nvSpPr>
        <p:spPr>
          <a:xfrm>
            <a:off x="4683301" y="2157278"/>
            <a:ext cx="480056" cy="4474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EF22E4-871C-4C51-A6E8-68916D45B78E}"/>
              </a:ext>
            </a:extLst>
          </p:cNvPr>
          <p:cNvSpPr txBox="1"/>
          <p:nvPr/>
        </p:nvSpPr>
        <p:spPr>
          <a:xfrm>
            <a:off x="5154315" y="2116970"/>
            <a:ext cx="1858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Correct guess</a:t>
            </a:r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E1E3-2576-40E2-BC83-7B6E2869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-29655"/>
            <a:ext cx="8931349" cy="857250"/>
          </a:xfrm>
        </p:spPr>
        <p:txBody>
          <a:bodyPr>
            <a:normAutofit/>
          </a:bodyPr>
          <a:lstStyle/>
          <a:p>
            <a:r>
              <a:rPr lang="en-US" sz="3600" b="1" dirty="0"/>
              <a:t>FSS against FSS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BC790-D2A2-4018-A206-FD50983E5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Attack possible when the attacker can figure out number of </a:t>
            </a:r>
            <a:r>
              <a:rPr lang="en-US" sz="2400" dirty="0" err="1">
                <a:solidFill>
                  <a:srgbClr val="FF0000"/>
                </a:solidFill>
              </a:rPr>
              <a:t>subwarps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sz="2000" dirty="0"/>
              <a:t>Coalescing still deterministic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A204230-75E3-4B71-AEDD-9AB492FB9967}"/>
              </a:ext>
            </a:extLst>
          </p:cNvPr>
          <p:cNvSpPr/>
          <p:nvPr/>
        </p:nvSpPr>
        <p:spPr>
          <a:xfrm>
            <a:off x="215306" y="260199"/>
            <a:ext cx="8783782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Fixed sizes of </a:t>
            </a:r>
            <a:r>
              <a:rPr lang="en-US" sz="2100" dirty="0" err="1">
                <a:solidFill>
                  <a:schemeClr val="bg1"/>
                </a:solidFill>
              </a:rPr>
              <a:t>subwarp</a:t>
            </a:r>
            <a:endParaRPr lang="en-US" sz="2100" dirty="0">
              <a:solidFill>
                <a:schemeClr val="bg1"/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B5275E-1C9C-4114-9A44-201E2CFBF3DF}"/>
              </a:ext>
            </a:extLst>
          </p:cNvPr>
          <p:cNvSpPr txBox="1"/>
          <p:nvPr/>
        </p:nvSpPr>
        <p:spPr>
          <a:xfrm>
            <a:off x="215306" y="8663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690E4E-685A-435D-A8C1-C943A300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Automata Processor (AP)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2B70BA-E9A5-42E1-9622-A6CD54124215}"/>
              </a:ext>
            </a:extLst>
          </p:cNvPr>
          <p:cNvSpPr txBox="1"/>
          <p:nvPr/>
        </p:nvSpPr>
        <p:spPr>
          <a:xfrm>
            <a:off x="419474" y="3279477"/>
            <a:ext cx="1576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 from Micron website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6C723726-DBCE-4B4E-BC45-14AA5759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814"/>
            <a:ext cx="1489375" cy="1799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E2D8BF-7BEA-4357-A3BF-2681CE3B4266}"/>
              </a:ext>
            </a:extLst>
          </p:cNvPr>
          <p:cNvSpPr txBox="1"/>
          <p:nvPr/>
        </p:nvSpPr>
        <p:spPr>
          <a:xfrm flipH="1">
            <a:off x="2222413" y="1479399"/>
            <a:ext cx="666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indent="-557213">
              <a:buFont typeface="+mj-lt"/>
              <a:buAutoNum type="arabicPeriod"/>
            </a:pPr>
            <a:r>
              <a:rPr lang="en-US" sz="2700" dirty="0"/>
              <a:t>In-memory Processing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2700" dirty="0"/>
              <a:t>Parallelism</a:t>
            </a:r>
          </a:p>
          <a:p>
            <a:pPr marL="900113" lvl="1" indent="-557213">
              <a:buFont typeface="Arial" panose="020B0604020202020204" pitchFamily="34" charset="0"/>
              <a:buChar char="•"/>
            </a:pPr>
            <a:r>
              <a:rPr lang="en-US" sz="2700" dirty="0"/>
              <a:t>FSMs</a:t>
            </a:r>
          </a:p>
          <a:p>
            <a:pPr marL="900113" lvl="1" indent="-557213">
              <a:buFont typeface="Arial" panose="020B0604020202020204" pitchFamily="34" charset="0"/>
              <a:buChar char="•"/>
            </a:pPr>
            <a:r>
              <a:rPr lang="en-US" sz="2700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1465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6A8209-18EE-4B5D-A0BB-6F849A0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5" y="53235"/>
            <a:ext cx="8931349" cy="857250"/>
          </a:xfrm>
        </p:spPr>
        <p:txBody>
          <a:bodyPr>
            <a:normAutofit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 Sized </a:t>
            </a:r>
            <a:r>
              <a:rPr lang="en-US" sz="3600" dirty="0" err="1"/>
              <a:t>Subwarp</a:t>
            </a:r>
            <a:r>
              <a:rPr lang="en-US" sz="3600" dirty="0"/>
              <a:t> (RSS)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BFD6D-1F8D-4ACB-A682-D98C9011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0DCE12-951C-442A-9AAA-5B8C3022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3" y="1567071"/>
            <a:ext cx="2148468" cy="1543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1548CE-3EF5-4087-8784-F0998035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14" y="1513730"/>
            <a:ext cx="2082182" cy="1545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99D67-B72C-42AD-802A-22DCECC3B6BB}"/>
              </a:ext>
            </a:extLst>
          </p:cNvPr>
          <p:cNvSpPr txBox="1"/>
          <p:nvPr/>
        </p:nvSpPr>
        <p:spPr>
          <a:xfrm>
            <a:off x="1110724" y="3018188"/>
            <a:ext cx="24689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Normal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C87E0C-7645-4DC2-BC32-B0EE583C5FA5}"/>
              </a:ext>
            </a:extLst>
          </p:cNvPr>
          <p:cNvSpPr txBox="1"/>
          <p:nvPr/>
        </p:nvSpPr>
        <p:spPr>
          <a:xfrm>
            <a:off x="5795125" y="2995272"/>
            <a:ext cx="25587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Skewed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B96F153-1E5A-4A36-815E-1FD7D8B4D83D}"/>
              </a:ext>
            </a:extLst>
          </p:cNvPr>
          <p:cNvCxnSpPr/>
          <p:nvPr/>
        </p:nvCxnSpPr>
        <p:spPr>
          <a:xfrm>
            <a:off x="4572000" y="1482523"/>
            <a:ext cx="0" cy="3201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D8D916-FC86-43BA-9C59-8F36FECDBFB2}"/>
              </a:ext>
            </a:extLst>
          </p:cNvPr>
          <p:cNvSpPr txBox="1"/>
          <p:nvPr/>
        </p:nvSpPr>
        <p:spPr>
          <a:xfrm>
            <a:off x="155484" y="3439131"/>
            <a:ext cx="42370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Mean of the distribution is same as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Security and performance similar to FSS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620FA549-3DBC-46A4-816A-EE6742141730}"/>
              </a:ext>
            </a:extLst>
          </p:cNvPr>
          <p:cNvSpPr/>
          <p:nvPr/>
        </p:nvSpPr>
        <p:spPr>
          <a:xfrm>
            <a:off x="181801" y="771238"/>
            <a:ext cx="8783782" cy="6216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43A8BF2-9CC1-4383-B618-6BE8D76C50EC}"/>
              </a:ext>
            </a:extLst>
          </p:cNvPr>
          <p:cNvSpPr txBox="1"/>
          <p:nvPr/>
        </p:nvSpPr>
        <p:spPr>
          <a:xfrm>
            <a:off x="4557781" y="3410603"/>
            <a:ext cx="46099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Mean of the distribution is different than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Large </a:t>
            </a:r>
            <a:r>
              <a:rPr lang="en-US" sz="1650" dirty="0" err="1"/>
              <a:t>subwarp</a:t>
            </a:r>
            <a:r>
              <a:rPr lang="en-US" sz="1650" dirty="0"/>
              <a:t> offers better coalescing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Improved security compared to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650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C325DB-8C4E-489B-B6BC-28A88DF60A52}"/>
              </a:ext>
            </a:extLst>
          </p:cNvPr>
          <p:cNvSpPr txBox="1"/>
          <p:nvPr/>
        </p:nvSpPr>
        <p:spPr>
          <a:xfrm>
            <a:off x="347505" y="2571751"/>
            <a:ext cx="771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068384-98FE-40AE-A9A4-9CF673A872E5}"/>
              </a:ext>
            </a:extLst>
          </p:cNvPr>
          <p:cNvSpPr txBox="1"/>
          <p:nvPr/>
        </p:nvSpPr>
        <p:spPr>
          <a:xfrm>
            <a:off x="5075544" y="2738664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8625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A18520-6CA5-44CE-855D-E071EFAFEE3E}"/>
              </a:ext>
            </a:extLst>
          </p:cNvPr>
          <p:cNvSpPr txBox="1"/>
          <p:nvPr/>
        </p:nvSpPr>
        <p:spPr>
          <a:xfrm>
            <a:off x="215306" y="8663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3548D1E-7DD6-4E30-BE74-76CFCF931C20}"/>
              </a:ext>
            </a:extLst>
          </p:cNvPr>
          <p:cNvSpPr/>
          <p:nvPr/>
        </p:nvSpPr>
        <p:spPr>
          <a:xfrm>
            <a:off x="106326" y="216749"/>
            <a:ext cx="8931348" cy="4623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</a:rPr>
              <a:t>deterministic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nature of the coalescing mechanism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number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subwarps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</a:rPr>
              <a:t>Fixed sizes of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</a:rPr>
              <a:t>subwarp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Deterministic mapping of the thread elements to </a:t>
            </a:r>
            <a:r>
              <a:rPr lang="en-US" sz="2100" dirty="0" err="1">
                <a:solidFill>
                  <a:schemeClr val="bg1"/>
                </a:solidFill>
              </a:rPr>
              <a:t>subwarps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FE11D9-BC5D-40AA-8F70-93C94A0262AA}"/>
              </a:ext>
            </a:extLst>
          </p:cNvPr>
          <p:cNvSpPr txBox="1"/>
          <p:nvPr/>
        </p:nvSpPr>
        <p:spPr>
          <a:xfrm>
            <a:off x="367706" y="1018714"/>
            <a:ext cx="8761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RCoal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to mitigate the correlation timing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/>
      <p:bldP spid="21" grpId="0"/>
      <p:bldP spid="20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Random-Threaded </a:t>
            </a:r>
            <a:r>
              <a:rPr lang="en-US" sz="3600" dirty="0" err="1"/>
              <a:t>Subwarp</a:t>
            </a:r>
            <a:r>
              <a:rPr lang="en-US" sz="3600" dirty="0"/>
              <a:t>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934751" y="652287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FSS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251494" y="1006142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362620" y="1810132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366831" y="2410574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385346" y="1812246"/>
            <a:ext cx="934624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385414" y="2410139"/>
            <a:ext cx="932866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2420641" y="1812764"/>
            <a:ext cx="929593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3AA3606-B850-40B0-B8E3-0EFC20B3898A}"/>
              </a:ext>
            </a:extLst>
          </p:cNvPr>
          <p:cNvSpPr/>
          <p:nvPr/>
        </p:nvSpPr>
        <p:spPr>
          <a:xfrm>
            <a:off x="2420641" y="2410139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3448522" y="1812850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E7E1412-F71A-4021-8500-0499046676C3}"/>
              </a:ext>
            </a:extLst>
          </p:cNvPr>
          <p:cNvSpPr/>
          <p:nvPr/>
        </p:nvSpPr>
        <p:spPr>
          <a:xfrm>
            <a:off x="3448240" y="2412956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366831" y="1458091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385414" y="1460339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2420641" y="1460339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3448240" y="14588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5447280" y="653053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FSS+RTS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4764024" y="1006908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4878832" y="1810897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5897875" y="1813012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6933942" y="1813531"/>
            <a:ext cx="928769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7961052" y="181361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4879360" y="1458857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5897943" y="1461104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6933169" y="1461104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7960768" y="1459593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1213506" y="2503508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809274" y="3230060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583592" y="3230060"/>
            <a:ext cx="763832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2349169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3113271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2125484" y="2197861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2104999" y="2889462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817248" y="382065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591295" y="382065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2348896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3112354" y="3820658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5729084" y="2501734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3281BDF-051B-4728-8084-B02F07AD32F7}"/>
              </a:ext>
            </a:extLst>
          </p:cNvPr>
          <p:cNvSpPr/>
          <p:nvPr/>
        </p:nvSpPr>
        <p:spPr>
          <a:xfrm>
            <a:off x="5324851" y="3228287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1210C2B-9191-4939-940E-39BC0642073D}"/>
              </a:ext>
            </a:extLst>
          </p:cNvPr>
          <p:cNvSpPr/>
          <p:nvPr/>
        </p:nvSpPr>
        <p:spPr>
          <a:xfrm>
            <a:off x="6099169" y="3228287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039B0282-DBEF-4C3B-A8ED-E24C19453FC1}"/>
              </a:ext>
            </a:extLst>
          </p:cNvPr>
          <p:cNvSpPr/>
          <p:nvPr/>
        </p:nvSpPr>
        <p:spPr>
          <a:xfrm>
            <a:off x="6864746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F5BD0634-3312-40E5-B2B6-EEE4701597B1}"/>
              </a:ext>
            </a:extLst>
          </p:cNvPr>
          <p:cNvSpPr/>
          <p:nvPr/>
        </p:nvSpPr>
        <p:spPr>
          <a:xfrm>
            <a:off x="7628848" y="322828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6641062" y="2196088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6620576" y="2887689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5332826" y="3656067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6106872" y="3656067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6864474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7627931" y="3656067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5324851" y="4077645"/>
            <a:ext cx="77541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6099169" y="407764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6864746" y="4077645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7628848" y="407764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5332826" y="449730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6106872" y="4497308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6864474" y="449730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7627931" y="4497308"/>
            <a:ext cx="768091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10A3224-5166-47A5-9CA5-13E910EFBC80}"/>
              </a:ext>
            </a:extLst>
          </p:cNvPr>
          <p:cNvSpPr/>
          <p:nvPr/>
        </p:nvSpPr>
        <p:spPr>
          <a:xfrm>
            <a:off x="4900222" y="2412062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3435F1C-8DC5-4C57-8AC2-33F283962A52}"/>
              </a:ext>
            </a:extLst>
          </p:cNvPr>
          <p:cNvSpPr/>
          <p:nvPr/>
        </p:nvSpPr>
        <p:spPr>
          <a:xfrm>
            <a:off x="5918805" y="2411627"/>
            <a:ext cx="932866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2859A9C-703B-4036-9B9A-501350329948}"/>
              </a:ext>
            </a:extLst>
          </p:cNvPr>
          <p:cNvSpPr/>
          <p:nvPr/>
        </p:nvSpPr>
        <p:spPr>
          <a:xfrm>
            <a:off x="6954034" y="2411627"/>
            <a:ext cx="92954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FF1E23E-2090-4F26-A132-B1819C9020B2}"/>
              </a:ext>
            </a:extLst>
          </p:cNvPr>
          <p:cNvSpPr/>
          <p:nvPr/>
        </p:nvSpPr>
        <p:spPr>
          <a:xfrm>
            <a:off x="7981632" y="2414444"/>
            <a:ext cx="929540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9779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41 L 4.58333E-6 -0.253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9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648 L -3.95833E-6 -0.25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48 L -4.79167E-6 -0.25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0463 L -4.58333E-6 -0.25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3345 -0.2534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1407 -0.2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222 -0.25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268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22774 -0.2525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7" grpId="0" animBg="1"/>
      <p:bldP spid="67" grpId="1" animBg="1"/>
      <p:bldP spid="68" grpId="0" animBg="1"/>
      <p:bldP spid="68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46398-7263-45BF-8DEF-F98EA72C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RCoal</a:t>
            </a:r>
            <a:r>
              <a:rPr lang="en-US" sz="3600" dirty="0"/>
              <a:t>: Random-Threaded </a:t>
            </a:r>
            <a:r>
              <a:rPr lang="en-US" sz="3600" dirty="0" err="1"/>
              <a:t>Subwarp</a:t>
            </a:r>
            <a:r>
              <a:rPr lang="en-US" sz="3600" dirty="0"/>
              <a:t> (RTS)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E51267-81A7-413B-BA20-626282C39FED}"/>
              </a:ext>
            </a:extLst>
          </p:cNvPr>
          <p:cNvSpPr txBox="1"/>
          <p:nvPr/>
        </p:nvSpPr>
        <p:spPr>
          <a:xfrm>
            <a:off x="934750" y="652287"/>
            <a:ext cx="295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BDB2F14-5DA3-4960-AE14-DA8DE75771DF}"/>
              </a:ext>
            </a:extLst>
          </p:cNvPr>
          <p:cNvSpPr/>
          <p:nvPr/>
        </p:nvSpPr>
        <p:spPr>
          <a:xfrm>
            <a:off x="251494" y="1006142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B82CC00-C984-4391-B163-A8F98CAC3E47}"/>
              </a:ext>
            </a:extLst>
          </p:cNvPr>
          <p:cNvSpPr/>
          <p:nvPr/>
        </p:nvSpPr>
        <p:spPr>
          <a:xfrm>
            <a:off x="369478" y="1810132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CD02529-B3CD-49CA-90E5-8E64764D05EE}"/>
              </a:ext>
            </a:extLst>
          </p:cNvPr>
          <p:cNvSpPr/>
          <p:nvPr/>
        </p:nvSpPr>
        <p:spPr>
          <a:xfrm>
            <a:off x="366831" y="1106914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F349D1-9A54-4FE3-90F3-3B47E8B1CAA4}"/>
              </a:ext>
            </a:extLst>
          </p:cNvPr>
          <p:cNvSpPr/>
          <p:nvPr/>
        </p:nvSpPr>
        <p:spPr>
          <a:xfrm>
            <a:off x="1385346" y="1812246"/>
            <a:ext cx="934624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65A417E-0B8B-4272-83B4-130574AEB9E9}"/>
              </a:ext>
            </a:extLst>
          </p:cNvPr>
          <p:cNvSpPr/>
          <p:nvPr/>
        </p:nvSpPr>
        <p:spPr>
          <a:xfrm>
            <a:off x="1385414" y="1106479"/>
            <a:ext cx="2992366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913B2-B900-4F8B-A876-028ECA4C3B44}"/>
              </a:ext>
            </a:extLst>
          </p:cNvPr>
          <p:cNvSpPr/>
          <p:nvPr/>
        </p:nvSpPr>
        <p:spPr>
          <a:xfrm>
            <a:off x="2420641" y="1812764"/>
            <a:ext cx="929593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A5C8758-8C09-4E0E-8266-9B9AFA745DA6}"/>
              </a:ext>
            </a:extLst>
          </p:cNvPr>
          <p:cNvSpPr/>
          <p:nvPr/>
        </p:nvSpPr>
        <p:spPr>
          <a:xfrm>
            <a:off x="3448522" y="1812850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2666A8A-5F4E-4A06-A5BF-A0863EE31DB4}"/>
              </a:ext>
            </a:extLst>
          </p:cNvPr>
          <p:cNvSpPr/>
          <p:nvPr/>
        </p:nvSpPr>
        <p:spPr>
          <a:xfrm>
            <a:off x="366831" y="1458091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A9D21B2-4F85-4595-AE83-F4DF8C171B6C}"/>
              </a:ext>
            </a:extLst>
          </p:cNvPr>
          <p:cNvSpPr/>
          <p:nvPr/>
        </p:nvSpPr>
        <p:spPr>
          <a:xfrm>
            <a:off x="1385414" y="1460339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8AAA7B-7638-4819-877B-2A257B23861E}"/>
              </a:ext>
            </a:extLst>
          </p:cNvPr>
          <p:cNvSpPr/>
          <p:nvPr/>
        </p:nvSpPr>
        <p:spPr>
          <a:xfrm>
            <a:off x="2420641" y="1460339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7606BFD-50A3-46CA-91BE-28049CE79457}"/>
              </a:ext>
            </a:extLst>
          </p:cNvPr>
          <p:cNvSpPr/>
          <p:nvPr/>
        </p:nvSpPr>
        <p:spPr>
          <a:xfrm>
            <a:off x="3448240" y="14588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F95E80-6EBA-497F-BEC9-6A4A7918DAF2}"/>
              </a:ext>
            </a:extLst>
          </p:cNvPr>
          <p:cNvSpPr txBox="1"/>
          <p:nvPr/>
        </p:nvSpPr>
        <p:spPr>
          <a:xfrm>
            <a:off x="5447280" y="653053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54995CF-291F-4F73-A841-51154B478E87}"/>
              </a:ext>
            </a:extLst>
          </p:cNvPr>
          <p:cNvSpPr/>
          <p:nvPr/>
        </p:nvSpPr>
        <p:spPr>
          <a:xfrm>
            <a:off x="4764024" y="1006908"/>
            <a:ext cx="4243292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F540EA6-58D1-4B63-AA0F-FD3427605F5A}"/>
              </a:ext>
            </a:extLst>
          </p:cNvPr>
          <p:cNvSpPr/>
          <p:nvPr/>
        </p:nvSpPr>
        <p:spPr>
          <a:xfrm>
            <a:off x="5975308" y="1798920"/>
            <a:ext cx="929540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DD61DB4-1A33-42D3-932C-4180CF718B43}"/>
              </a:ext>
            </a:extLst>
          </p:cNvPr>
          <p:cNvSpPr/>
          <p:nvPr/>
        </p:nvSpPr>
        <p:spPr>
          <a:xfrm>
            <a:off x="5975835" y="1095703"/>
            <a:ext cx="2925105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8D67F8A-103A-4E0E-ABEB-48AAB3B33A4B}"/>
              </a:ext>
            </a:extLst>
          </p:cNvPr>
          <p:cNvSpPr/>
          <p:nvPr/>
        </p:nvSpPr>
        <p:spPr>
          <a:xfrm>
            <a:off x="7004984" y="1801035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3CA31A8-0E40-4B46-8379-4F83743A87B2}"/>
              </a:ext>
            </a:extLst>
          </p:cNvPr>
          <p:cNvSpPr/>
          <p:nvPr/>
        </p:nvSpPr>
        <p:spPr>
          <a:xfrm>
            <a:off x="4911921" y="1798832"/>
            <a:ext cx="928769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F85364F-280E-496C-8CBA-C9714D4332DC}"/>
              </a:ext>
            </a:extLst>
          </p:cNvPr>
          <p:cNvSpPr/>
          <p:nvPr/>
        </p:nvSpPr>
        <p:spPr>
          <a:xfrm>
            <a:off x="4911148" y="1092546"/>
            <a:ext cx="92954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8DE09D8-2861-4543-8EA7-9926996D497F}"/>
              </a:ext>
            </a:extLst>
          </p:cNvPr>
          <p:cNvSpPr/>
          <p:nvPr/>
        </p:nvSpPr>
        <p:spPr>
          <a:xfrm>
            <a:off x="7971685" y="1792349"/>
            <a:ext cx="9312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B615167-DA62-400A-B656-BBC724BF1A6E}"/>
              </a:ext>
            </a:extLst>
          </p:cNvPr>
          <p:cNvSpPr/>
          <p:nvPr/>
        </p:nvSpPr>
        <p:spPr>
          <a:xfrm>
            <a:off x="5975836" y="1446880"/>
            <a:ext cx="929540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52A377A-7DD6-43EE-B145-41C1A9521E70}"/>
              </a:ext>
            </a:extLst>
          </p:cNvPr>
          <p:cNvSpPr/>
          <p:nvPr/>
        </p:nvSpPr>
        <p:spPr>
          <a:xfrm>
            <a:off x="6994419" y="1449127"/>
            <a:ext cx="932866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4729925-8AE3-475E-92FA-92F7D476ACB2}"/>
              </a:ext>
            </a:extLst>
          </p:cNvPr>
          <p:cNvSpPr/>
          <p:nvPr/>
        </p:nvSpPr>
        <p:spPr>
          <a:xfrm>
            <a:off x="4911148" y="1446405"/>
            <a:ext cx="92954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2B72850-F626-4C91-93EE-E134D941F5EB}"/>
              </a:ext>
            </a:extLst>
          </p:cNvPr>
          <p:cNvSpPr/>
          <p:nvPr/>
        </p:nvSpPr>
        <p:spPr>
          <a:xfrm>
            <a:off x="7971401" y="1438327"/>
            <a:ext cx="929540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E45D14C-4BA0-48B0-9103-51C5FF614F5F}"/>
              </a:ext>
            </a:extLst>
          </p:cNvPr>
          <p:cNvSpPr/>
          <p:nvPr/>
        </p:nvSpPr>
        <p:spPr>
          <a:xfrm>
            <a:off x="1213506" y="2503508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38B1435-89BD-4E0D-994C-179F92C1E15D}"/>
              </a:ext>
            </a:extLst>
          </p:cNvPr>
          <p:cNvSpPr/>
          <p:nvPr/>
        </p:nvSpPr>
        <p:spPr>
          <a:xfrm>
            <a:off x="809274" y="3230060"/>
            <a:ext cx="77541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C60F6D7-941E-425E-9090-6EA279A49CE6}"/>
              </a:ext>
            </a:extLst>
          </p:cNvPr>
          <p:cNvSpPr/>
          <p:nvPr/>
        </p:nvSpPr>
        <p:spPr>
          <a:xfrm>
            <a:off x="1583592" y="3230060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BD2C12BF-D236-467F-9C2F-5A36FD5B6F5B}"/>
              </a:ext>
            </a:extLst>
          </p:cNvPr>
          <p:cNvSpPr/>
          <p:nvPr/>
        </p:nvSpPr>
        <p:spPr>
          <a:xfrm>
            <a:off x="2349169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B08EB1E-47D3-4B42-85D4-F925F9050FB3}"/>
              </a:ext>
            </a:extLst>
          </p:cNvPr>
          <p:cNvSpPr/>
          <p:nvPr/>
        </p:nvSpPr>
        <p:spPr>
          <a:xfrm>
            <a:off x="3113271" y="323006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xmlns="" id="{5118390E-1FC5-430B-95C1-2B5C52D3BCEF}"/>
              </a:ext>
            </a:extLst>
          </p:cNvPr>
          <p:cNvSpPr/>
          <p:nvPr/>
        </p:nvSpPr>
        <p:spPr>
          <a:xfrm>
            <a:off x="2125484" y="2197861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xmlns="" id="{673F5387-750E-4160-8CB1-887B71FDF738}"/>
              </a:ext>
            </a:extLst>
          </p:cNvPr>
          <p:cNvSpPr/>
          <p:nvPr/>
        </p:nvSpPr>
        <p:spPr>
          <a:xfrm>
            <a:off x="2104999" y="2889462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966DBD6F-D9E8-449D-825C-C477B74944FA}"/>
              </a:ext>
            </a:extLst>
          </p:cNvPr>
          <p:cNvSpPr/>
          <p:nvPr/>
        </p:nvSpPr>
        <p:spPr>
          <a:xfrm>
            <a:off x="817248" y="3638728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FF867A26-26E4-460A-B474-477FFA7D8FDF}"/>
              </a:ext>
            </a:extLst>
          </p:cNvPr>
          <p:cNvSpPr/>
          <p:nvPr/>
        </p:nvSpPr>
        <p:spPr>
          <a:xfrm>
            <a:off x="1591295" y="3638728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C91D1EA-18AA-44FC-90C2-5193D185E6F9}"/>
              </a:ext>
            </a:extLst>
          </p:cNvPr>
          <p:cNvSpPr/>
          <p:nvPr/>
        </p:nvSpPr>
        <p:spPr>
          <a:xfrm>
            <a:off x="2348896" y="363872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56E3C93-9056-4C84-9AA2-45187F00157E}"/>
              </a:ext>
            </a:extLst>
          </p:cNvPr>
          <p:cNvSpPr/>
          <p:nvPr/>
        </p:nvSpPr>
        <p:spPr>
          <a:xfrm>
            <a:off x="3112354" y="3638728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3408051-8A38-4F23-BD73-EF0355E6FDFB}"/>
              </a:ext>
            </a:extLst>
          </p:cNvPr>
          <p:cNvSpPr/>
          <p:nvPr/>
        </p:nvSpPr>
        <p:spPr>
          <a:xfrm>
            <a:off x="5729084" y="2501734"/>
            <a:ext cx="2304270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xmlns="" id="{DC0A31B3-DC39-41FF-8EF2-3AB9206872A9}"/>
              </a:ext>
            </a:extLst>
          </p:cNvPr>
          <p:cNvSpPr/>
          <p:nvPr/>
        </p:nvSpPr>
        <p:spPr>
          <a:xfrm>
            <a:off x="6641062" y="2196088"/>
            <a:ext cx="473436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xmlns="" id="{BED7619F-5A86-4C1B-9860-D42B4CEF2728}"/>
              </a:ext>
            </a:extLst>
          </p:cNvPr>
          <p:cNvSpPr/>
          <p:nvPr/>
        </p:nvSpPr>
        <p:spPr>
          <a:xfrm>
            <a:off x="6620576" y="2887689"/>
            <a:ext cx="473436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57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3514C2B-3B2B-4403-ABF7-47713C9FC2F0}"/>
              </a:ext>
            </a:extLst>
          </p:cNvPr>
          <p:cNvSpPr/>
          <p:nvPr/>
        </p:nvSpPr>
        <p:spPr>
          <a:xfrm>
            <a:off x="5332826" y="3224780"/>
            <a:ext cx="774502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C74250B-4E27-4CC2-B953-C3BD8F42CBBC}"/>
              </a:ext>
            </a:extLst>
          </p:cNvPr>
          <p:cNvSpPr/>
          <p:nvPr/>
        </p:nvSpPr>
        <p:spPr>
          <a:xfrm>
            <a:off x="6106872" y="3224780"/>
            <a:ext cx="75695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533EC7EB-8683-4A7C-B38A-47842819637D}"/>
              </a:ext>
            </a:extLst>
          </p:cNvPr>
          <p:cNvSpPr/>
          <p:nvPr/>
        </p:nvSpPr>
        <p:spPr>
          <a:xfrm>
            <a:off x="6864474" y="322478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76374404-F624-4542-8136-D521162F0524}"/>
              </a:ext>
            </a:extLst>
          </p:cNvPr>
          <p:cNvSpPr/>
          <p:nvPr/>
        </p:nvSpPr>
        <p:spPr>
          <a:xfrm>
            <a:off x="7627931" y="3224780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B9CA37B-2A13-411A-B9F6-7C20C498236E}"/>
              </a:ext>
            </a:extLst>
          </p:cNvPr>
          <p:cNvSpPr/>
          <p:nvPr/>
        </p:nvSpPr>
        <p:spPr>
          <a:xfrm>
            <a:off x="5331709" y="3635495"/>
            <a:ext cx="77541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7826A76A-9A06-4057-BA63-F4FBE79A54EF}"/>
              </a:ext>
            </a:extLst>
          </p:cNvPr>
          <p:cNvSpPr/>
          <p:nvPr/>
        </p:nvSpPr>
        <p:spPr>
          <a:xfrm>
            <a:off x="6099169" y="3635495"/>
            <a:ext cx="76383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F59A1599-F2AD-4474-82AB-DA8544175558}"/>
              </a:ext>
            </a:extLst>
          </p:cNvPr>
          <p:cNvSpPr/>
          <p:nvPr/>
        </p:nvSpPr>
        <p:spPr>
          <a:xfrm>
            <a:off x="6864746" y="3635495"/>
            <a:ext cx="768091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B883D91-A3FF-473C-932A-68FFA12E785C}"/>
              </a:ext>
            </a:extLst>
          </p:cNvPr>
          <p:cNvSpPr/>
          <p:nvPr/>
        </p:nvSpPr>
        <p:spPr>
          <a:xfrm>
            <a:off x="7628848" y="363549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7427D450-87CD-44EB-BEE0-0B1DCD1E3B9D}"/>
              </a:ext>
            </a:extLst>
          </p:cNvPr>
          <p:cNvSpPr/>
          <p:nvPr/>
        </p:nvSpPr>
        <p:spPr>
          <a:xfrm>
            <a:off x="5332826" y="4046972"/>
            <a:ext cx="774502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532E1BE-FBD9-4844-AFA1-1C01F7AD03A0}"/>
              </a:ext>
            </a:extLst>
          </p:cNvPr>
          <p:cNvSpPr/>
          <p:nvPr/>
        </p:nvSpPr>
        <p:spPr>
          <a:xfrm>
            <a:off x="6106872" y="404697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F1FB22A-DADE-4445-A760-365C4F29BA24}"/>
              </a:ext>
            </a:extLst>
          </p:cNvPr>
          <p:cNvSpPr/>
          <p:nvPr/>
        </p:nvSpPr>
        <p:spPr>
          <a:xfrm>
            <a:off x="6864474" y="404697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1295D7D-D7BF-4F00-A2F3-7DE2EE148B59}"/>
              </a:ext>
            </a:extLst>
          </p:cNvPr>
          <p:cNvSpPr/>
          <p:nvPr/>
        </p:nvSpPr>
        <p:spPr>
          <a:xfrm>
            <a:off x="7627931" y="404697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390CF19-6843-4740-9E2D-E0F9F333DD0E}"/>
              </a:ext>
            </a:extLst>
          </p:cNvPr>
          <p:cNvSpPr/>
          <p:nvPr/>
        </p:nvSpPr>
        <p:spPr>
          <a:xfrm>
            <a:off x="820704" y="4055735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A2B3121-B739-42A4-8841-FAD30772FB2F}"/>
              </a:ext>
            </a:extLst>
          </p:cNvPr>
          <p:cNvSpPr/>
          <p:nvPr/>
        </p:nvSpPr>
        <p:spPr>
          <a:xfrm>
            <a:off x="1594751" y="4055735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7A7A651A-6C17-468D-AFF4-281473C8546A}"/>
              </a:ext>
            </a:extLst>
          </p:cNvPr>
          <p:cNvSpPr/>
          <p:nvPr/>
        </p:nvSpPr>
        <p:spPr>
          <a:xfrm>
            <a:off x="2352352" y="4055735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FBE2382-A322-4B5C-AA9B-6A88D7D061F2}"/>
              </a:ext>
            </a:extLst>
          </p:cNvPr>
          <p:cNvSpPr/>
          <p:nvPr/>
        </p:nvSpPr>
        <p:spPr>
          <a:xfrm>
            <a:off x="3115810" y="4055735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0D1A1257-0FB6-4A26-9C13-054A0DAD9931}"/>
              </a:ext>
            </a:extLst>
          </p:cNvPr>
          <p:cNvSpPr/>
          <p:nvPr/>
        </p:nvSpPr>
        <p:spPr>
          <a:xfrm>
            <a:off x="820704" y="4464542"/>
            <a:ext cx="774502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0CB81AF-6371-40F0-BF76-5915F7782887}"/>
              </a:ext>
            </a:extLst>
          </p:cNvPr>
          <p:cNvSpPr/>
          <p:nvPr/>
        </p:nvSpPr>
        <p:spPr>
          <a:xfrm>
            <a:off x="1594751" y="4464542"/>
            <a:ext cx="75695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8171ADA2-5A08-4814-93AA-71CD3B106CA6}"/>
              </a:ext>
            </a:extLst>
          </p:cNvPr>
          <p:cNvSpPr/>
          <p:nvPr/>
        </p:nvSpPr>
        <p:spPr>
          <a:xfrm>
            <a:off x="2352352" y="4464542"/>
            <a:ext cx="768091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98FEE3D0-0745-4E47-A0A5-CD01D976C50C}"/>
              </a:ext>
            </a:extLst>
          </p:cNvPr>
          <p:cNvSpPr/>
          <p:nvPr/>
        </p:nvSpPr>
        <p:spPr>
          <a:xfrm>
            <a:off x="3115810" y="4464542"/>
            <a:ext cx="768091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57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</p:spTree>
    <p:extLst>
      <p:ext uri="{BB962C8B-B14F-4D97-AF65-F5344CB8AC3E}">
        <p14:creationId xmlns:p14="http://schemas.microsoft.com/office/powerpoint/2010/main" val="90268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41" grpId="0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61" grpId="0" animBg="1"/>
      <p:bldP spid="62" grpId="0" animBg="1"/>
      <p:bldP spid="63" grpId="0" animBg="1"/>
      <p:bldP spid="64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8C312-9665-4FAF-B628-38FBE8D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Evaluation Set-up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43A970-8730-4F6C-93E8-2B5CE6C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AES-128</a:t>
            </a:r>
          </a:p>
          <a:p>
            <a:r>
              <a:rPr lang="en-US" sz="2600" dirty="0"/>
              <a:t>Plaintext with 32 lines</a:t>
            </a:r>
          </a:p>
          <a:p>
            <a:r>
              <a:rPr lang="en-US" sz="2600" dirty="0" smtClean="0"/>
              <a:t>GPGPU-SIM</a:t>
            </a:r>
            <a:endParaRPr lang="en-US" sz="2600" dirty="0"/>
          </a:p>
          <a:p>
            <a:pPr lvl="1"/>
            <a:r>
              <a:rPr lang="en-US" sz="2200" dirty="0"/>
              <a:t>15 SMs, 32 threads/warp, one </a:t>
            </a:r>
            <a:r>
              <a:rPr lang="en-US" sz="2200" dirty="0" err="1"/>
              <a:t>subwarp</a:t>
            </a:r>
            <a:r>
              <a:rPr lang="en-US" sz="2200" dirty="0"/>
              <a:t> per coalescing unit (base case)</a:t>
            </a:r>
          </a:p>
          <a:p>
            <a:pPr lvl="1"/>
            <a:r>
              <a:rPr lang="en-US" sz="2200" dirty="0"/>
              <a:t>GDDR5 Memory with 6 MCs, 16 DRAM-banks, 4 bank-groups/MC</a:t>
            </a:r>
          </a:p>
          <a:p>
            <a:r>
              <a:rPr lang="en-US" sz="2400" dirty="0"/>
              <a:t>Enhanced Attack Algorithms</a:t>
            </a:r>
          </a:p>
          <a:p>
            <a:pPr lvl="1"/>
            <a:r>
              <a:rPr lang="en-US" sz="2400" dirty="0"/>
              <a:t>Corresponding Attacks</a:t>
            </a:r>
          </a:p>
        </p:txBody>
      </p:sp>
    </p:spTree>
    <p:extLst>
      <p:ext uri="{BB962C8B-B14F-4D97-AF65-F5344CB8AC3E}">
        <p14:creationId xmlns:p14="http://schemas.microsoft.com/office/powerpoint/2010/main" val="16152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787E5F-58EA-4581-BC83-ED1EEDFC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DF7ECF-1400-46AA-A2D3-0E36BEE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614CA99F-A55F-4856-AD13-D7945A8A63A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32856" y="194537"/>
          <a:ext cx="6121530" cy="2247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xmlns="" id="{C0C6311B-0E21-4EA4-8D13-F2E913E7F22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32855" y="2442026"/>
          <a:ext cx="6121531" cy="2506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E0DA3C-2988-4E7E-B582-59E04E8DAAE1}"/>
              </a:ext>
            </a:extLst>
          </p:cNvPr>
          <p:cNvSpPr txBox="1"/>
          <p:nvPr/>
        </p:nvSpPr>
        <p:spPr>
          <a:xfrm>
            <a:off x="325814" y="791483"/>
            <a:ext cx="23070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Security</a:t>
            </a:r>
          </a:p>
          <a:p>
            <a:r>
              <a:rPr lang="en-US" sz="2100" dirty="0"/>
              <a:t>(Lower the better)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4F5DB-5B82-45A7-947B-5B2B58F2DD3F}"/>
              </a:ext>
            </a:extLst>
          </p:cNvPr>
          <p:cNvSpPr txBox="1"/>
          <p:nvPr/>
        </p:nvSpPr>
        <p:spPr>
          <a:xfrm>
            <a:off x="322021" y="2947426"/>
            <a:ext cx="23070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Execution Time</a:t>
            </a:r>
          </a:p>
          <a:p>
            <a:r>
              <a:rPr lang="en-US" sz="2100" dirty="0"/>
              <a:t>(Lower the better)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7704168-CA7B-42B7-9A65-1258E0DED270}"/>
              </a:ext>
            </a:extLst>
          </p:cNvPr>
          <p:cNvSpPr/>
          <p:nvPr/>
        </p:nvSpPr>
        <p:spPr>
          <a:xfrm>
            <a:off x="3490624" y="171469"/>
            <a:ext cx="715616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3F49D225-FA5D-4909-811E-85C2FA2BFFAF}"/>
              </a:ext>
            </a:extLst>
          </p:cNvPr>
          <p:cNvSpPr/>
          <p:nvPr/>
        </p:nvSpPr>
        <p:spPr>
          <a:xfrm>
            <a:off x="7779533" y="171469"/>
            <a:ext cx="800488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C3317EF-5529-4000-BEF1-EECF7CDD2778}"/>
              </a:ext>
            </a:extLst>
          </p:cNvPr>
          <p:cNvSpPr/>
          <p:nvPr/>
        </p:nvSpPr>
        <p:spPr>
          <a:xfrm>
            <a:off x="4341412" y="171469"/>
            <a:ext cx="3302949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F5A30B-5450-4128-A3D7-87DE34024BCA}"/>
              </a:ext>
            </a:extLst>
          </p:cNvPr>
          <p:cNvSpPr/>
          <p:nvPr/>
        </p:nvSpPr>
        <p:spPr>
          <a:xfrm>
            <a:off x="106325" y="2212612"/>
            <a:ext cx="8941973" cy="716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Offers Security/Performance Trade-off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4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P spid="8" grpId="0"/>
      <p:bldP spid="9" grpId="0"/>
      <p:bldP spid="10" grpId="0" animBg="1"/>
      <p:bldP spid="10" grpId="1" animBg="1"/>
      <p:bldP spid="12" grpId="0" animBg="1"/>
      <p:bldP spid="12" grpId="1" animBg="1"/>
      <p:bldP spid="13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0BEDC-4B07-498F-8675-3397A4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79EF3-F27A-47E1-8499-1D733383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proposed </a:t>
            </a:r>
            <a:r>
              <a:rPr lang="en-US" sz="2400" dirty="0" err="1"/>
              <a:t>RCoal</a:t>
            </a:r>
            <a:r>
              <a:rPr lang="en-US" sz="2400" dirty="0"/>
              <a:t>, a set of three novel defense mechanisms</a:t>
            </a:r>
          </a:p>
          <a:p>
            <a:pPr lvl="1"/>
            <a:r>
              <a:rPr lang="en-US" sz="2000" dirty="0"/>
              <a:t>To mitigate the correlation timing attacks</a:t>
            </a:r>
          </a:p>
          <a:p>
            <a:pPr lvl="1"/>
            <a:r>
              <a:rPr lang="en-US" sz="2000" dirty="0"/>
              <a:t>Randomizes the memory access coalescing</a:t>
            </a:r>
          </a:p>
          <a:p>
            <a:pPr lvl="1"/>
            <a:r>
              <a:rPr lang="en-US" sz="2000" dirty="0"/>
              <a:t>Scales with the plaintext size (analysis in paper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Theoretical analysis in the paper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RCoal </a:t>
            </a:r>
            <a:r>
              <a:rPr lang="en-US" sz="2400" dirty="0"/>
              <a:t>offers a trade-off between security and </a:t>
            </a:r>
            <a:r>
              <a:rPr lang="en-US" sz="2400" dirty="0" smtClean="0"/>
              <a:t>performance and improves security at a modest performance loss.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267" y="95615"/>
            <a:ext cx="8888818" cy="5520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3" t="-148" r="11224" b="64448"/>
          <a:stretch/>
        </p:blipFill>
        <p:spPr>
          <a:xfrm>
            <a:off x="3805232" y="727237"/>
            <a:ext cx="1381961" cy="159348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4" y="2982530"/>
            <a:ext cx="1482813" cy="15289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63480" y="4578234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More details: http</a:t>
            </a:r>
            <a:r>
              <a:rPr lang="en-US" dirty="0">
                <a:hlinkClick r:id="rId5"/>
              </a:rPr>
              <a:t>://insight-archlab.github.io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737394" y="732095"/>
            <a:ext cx="2034418" cy="2454151"/>
            <a:chOff x="2891037" y="1749846"/>
            <a:chExt cx="2034418" cy="24541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618" y="1749846"/>
              <a:ext cx="1467256" cy="159348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891037" y="3373000"/>
              <a:ext cx="20344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Gurunath Kadam</a:t>
              </a:r>
            </a:p>
            <a:p>
              <a:pPr algn="ctr"/>
              <a:r>
                <a:rPr lang="en-US" sz="1600" b="1" dirty="0"/>
                <a:t>(Ph.D. </a:t>
              </a:r>
              <a:r>
                <a:rPr lang="en-US" sz="1600" b="1" dirty="0" smtClean="0"/>
                <a:t>student)</a:t>
              </a:r>
              <a:endParaRPr lang="en-US" sz="1600" b="1" dirty="0"/>
            </a:p>
            <a:p>
              <a:pPr algn="ctr"/>
              <a:endParaRPr lang="en-US" sz="16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50353" y="741885"/>
            <a:ext cx="2034418" cy="2434870"/>
            <a:chOff x="-50353" y="741885"/>
            <a:chExt cx="2034418" cy="24348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6" y="741885"/>
              <a:ext cx="1201479" cy="159348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50353" y="2345758"/>
              <a:ext cx="20344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Mohamed Ibrahim (Ph.D. Student)</a:t>
              </a:r>
              <a:endParaRPr lang="en-US" sz="1600" b="1" dirty="0"/>
            </a:p>
            <a:p>
              <a:pPr algn="ctr"/>
              <a:endParaRPr lang="en-US" sz="16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9905" y="696510"/>
            <a:ext cx="2034418" cy="2641054"/>
            <a:chOff x="7227914" y="722357"/>
            <a:chExt cx="2034418" cy="26410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771" y="722357"/>
              <a:ext cx="1274789" cy="159348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27914" y="2286193"/>
              <a:ext cx="20344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Fan Luo</a:t>
              </a:r>
            </a:p>
            <a:p>
              <a:pPr algn="ctr"/>
              <a:r>
                <a:rPr lang="en-US" sz="1600" b="1" dirty="0" smtClean="0"/>
                <a:t>(MS student, graduated)</a:t>
              </a:r>
              <a:endParaRPr lang="en-US" sz="1600" b="1" dirty="0"/>
            </a:p>
            <a:p>
              <a:pPr algn="ctr"/>
              <a:endParaRPr lang="en-US" sz="1600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488231" y="2345758"/>
            <a:ext cx="2034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Hongyuan Liu</a:t>
            </a:r>
          </a:p>
          <a:p>
            <a:pPr algn="ctr"/>
            <a:r>
              <a:rPr lang="en-US" sz="1600" b="1" dirty="0"/>
              <a:t>(</a:t>
            </a:r>
            <a:r>
              <a:rPr lang="en-US" sz="1600" b="1" dirty="0" smtClean="0"/>
              <a:t>Ph.D. student)</a:t>
            </a:r>
            <a:endParaRPr lang="en-US" sz="1600" b="1" dirty="0"/>
          </a:p>
          <a:p>
            <a:pPr algn="ctr"/>
            <a:endParaRPr lang="en-US" sz="1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39068" y="727167"/>
            <a:ext cx="2034418" cy="2459079"/>
            <a:chOff x="911308" y="1762919"/>
            <a:chExt cx="2034418" cy="24590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9" t="38449" r="42972" b="22067"/>
            <a:stretch/>
          </p:blipFill>
          <p:spPr>
            <a:xfrm>
              <a:off x="1225132" y="1762919"/>
              <a:ext cx="1483924" cy="159348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11308" y="3391001"/>
              <a:ext cx="20344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Haonan Wang</a:t>
              </a:r>
            </a:p>
            <a:p>
              <a:pPr algn="ctr"/>
              <a:r>
                <a:rPr lang="en-US" sz="1600" b="1" dirty="0"/>
                <a:t>(Ph.D. </a:t>
              </a:r>
              <a:r>
                <a:rPr lang="en-US" sz="1600" b="1" dirty="0" smtClean="0"/>
                <a:t>student)</a:t>
              </a:r>
              <a:endParaRPr lang="en-US" sz="1600" b="1" dirty="0"/>
            </a:p>
            <a:p>
              <a:pPr algn="ctr"/>
              <a:endParaRPr lang="en-US" sz="16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4802" y="4459382"/>
            <a:ext cx="212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Adwait Jog</a:t>
            </a:r>
          </a:p>
          <a:p>
            <a:pPr algn="ctr"/>
            <a:r>
              <a:rPr lang="en-US" sz="1600" b="1" dirty="0" smtClean="0"/>
              <a:t>(PI)</a:t>
            </a:r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xmlns="" id="{EB86E4BD-96AD-4B89-A338-C81D781D8F98}"/>
              </a:ext>
            </a:extLst>
          </p:cNvPr>
          <p:cNvSpPr/>
          <p:nvPr/>
        </p:nvSpPr>
        <p:spPr>
          <a:xfrm>
            <a:off x="2374489" y="3030002"/>
            <a:ext cx="4878344" cy="144039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Thank you!</a:t>
            </a:r>
          </a:p>
          <a:p>
            <a:pPr algn="ctr"/>
            <a:r>
              <a:rPr lang="en-US" sz="2800" dirty="0"/>
              <a:t>Questions</a:t>
            </a:r>
            <a:r>
              <a:rPr lang="en-US" sz="2800" dirty="0" smtClean="0"/>
              <a:t>?</a:t>
            </a:r>
          </a:p>
          <a:p>
            <a:pPr algn="ctr"/>
            <a:r>
              <a:rPr lang="en-US" sz="2800" dirty="0" smtClean="0"/>
              <a:t>(Email: </a:t>
            </a:r>
            <a:r>
              <a:rPr lang="en-US" sz="2800" dirty="0" err="1" smtClean="0"/>
              <a:t>ajog@wm.edu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57" y="3282361"/>
            <a:ext cx="1702643" cy="13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FA3FB-F2F6-4CE2-BC83-69C5CC35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Ratio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04A3ED0-ADF3-434F-B7A6-BB95138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5998397" cy="37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730D2C-2062-4F6F-82A2-3A34E72C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results: capacity = 49K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36DC2E1A-E857-4D8F-BBA5-54A04B6427D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6619" y="1530799"/>
          <a:ext cx="6744005" cy="2649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23B5AD1-C252-4528-8BDF-3E8C107BCA2B}"/>
              </a:ext>
            </a:extLst>
          </p:cNvPr>
          <p:cNvSpPr txBox="1"/>
          <p:nvPr/>
        </p:nvSpPr>
        <p:spPr>
          <a:xfrm>
            <a:off x="1799354" y="1346139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24x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11CA48-7809-4A38-BDB1-A23800EE5C73}"/>
              </a:ext>
            </a:extLst>
          </p:cNvPr>
          <p:cNvSpPr txBox="1"/>
          <p:nvPr/>
        </p:nvSpPr>
        <p:spPr>
          <a:xfrm>
            <a:off x="6941389" y="2670000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1.9x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BC226A2-44AD-43C7-9190-BABC2C732EC9}"/>
              </a:ext>
            </a:extLst>
          </p:cNvPr>
          <p:cNvSpPr txBox="1"/>
          <p:nvPr/>
        </p:nvSpPr>
        <p:spPr>
          <a:xfrm>
            <a:off x="7234982" y="2492715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2.1x</a:t>
            </a:r>
          </a:p>
        </p:txBody>
      </p:sp>
    </p:spTree>
    <p:extLst>
      <p:ext uri="{BB962C8B-B14F-4D97-AF65-F5344CB8AC3E}">
        <p14:creationId xmlns:p14="http://schemas.microsoft.com/office/powerpoint/2010/main" val="11631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75" y="162966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on FSM processing and its execution on 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730D2C-2062-4F6F-82A2-3A34E72C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results: capacity = 12K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6AB85B88-2AFE-435E-BC89-8367D70DC10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141517"/>
          <a:ext cx="8094968" cy="300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D6E64B-E3AF-4AC5-B448-4B5A6901512C}"/>
              </a:ext>
            </a:extLst>
          </p:cNvPr>
          <p:cNvSpPr txBox="1"/>
          <p:nvPr/>
        </p:nvSpPr>
        <p:spPr>
          <a:xfrm>
            <a:off x="883627" y="999516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D4D4F2F-A806-44DF-B7CE-B43D502B83B1}"/>
              </a:ext>
            </a:extLst>
          </p:cNvPr>
          <p:cNvSpPr txBox="1"/>
          <p:nvPr/>
        </p:nvSpPr>
        <p:spPr>
          <a:xfrm>
            <a:off x="1143000" y="999516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BC925BC-A19C-41EB-B19C-3252A4779574}"/>
              </a:ext>
            </a:extLst>
          </p:cNvPr>
          <p:cNvSpPr txBox="1"/>
          <p:nvPr/>
        </p:nvSpPr>
        <p:spPr>
          <a:xfrm>
            <a:off x="2409092" y="1033603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7.5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B33BBCA-28C2-4545-92C5-85811014009E}"/>
              </a:ext>
            </a:extLst>
          </p:cNvPr>
          <p:cNvSpPr txBox="1"/>
          <p:nvPr/>
        </p:nvSpPr>
        <p:spPr>
          <a:xfrm>
            <a:off x="2788042" y="1033603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C5B2F76-E770-4994-A6DC-9FE16266316F}"/>
              </a:ext>
            </a:extLst>
          </p:cNvPr>
          <p:cNvSpPr txBox="1"/>
          <p:nvPr/>
        </p:nvSpPr>
        <p:spPr>
          <a:xfrm>
            <a:off x="7908895" y="2396891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1.9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D33C239-D059-4227-8B1B-A22E7A061D9F}"/>
              </a:ext>
            </a:extLst>
          </p:cNvPr>
          <p:cNvSpPr txBox="1"/>
          <p:nvPr/>
        </p:nvSpPr>
        <p:spPr>
          <a:xfrm>
            <a:off x="8135794" y="2192611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2.2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967C05-8AA1-4594-93E2-F402B0739A6A}"/>
              </a:ext>
            </a:extLst>
          </p:cNvPr>
          <p:cNvSpPr txBox="1"/>
          <p:nvPr/>
        </p:nvSpPr>
        <p:spPr>
          <a:xfrm>
            <a:off x="662460" y="3929264"/>
            <a:ext cx="79138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If the AP size is smaller, more applications will have speedups. </a:t>
            </a:r>
          </a:p>
        </p:txBody>
      </p:sp>
    </p:spTree>
    <p:extLst>
      <p:ext uri="{BB962C8B-B14F-4D97-AF65-F5344CB8AC3E}">
        <p14:creationId xmlns:p14="http://schemas.microsoft.com/office/powerpoint/2010/main" val="15671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65627-7F41-44C0-ACA5-6FC7C6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AES implementation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50D3E-B594-476B-83B3-11F883F7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Symmetric Encryption with 128-bit key and 10 rounds.</a:t>
            </a:r>
          </a:p>
          <a:p>
            <a:r>
              <a:rPr lang="en-US" sz="2800" dirty="0"/>
              <a:t>S-box implementation involves table lookups.</a:t>
            </a:r>
          </a:p>
          <a:p>
            <a:r>
              <a:rPr lang="en-US" sz="2800" dirty="0"/>
              <a:t>[Jiang/Fei/</a:t>
            </a:r>
            <a:r>
              <a:rPr lang="en-US" sz="2800" dirty="0" err="1"/>
              <a:t>Kaeli</a:t>
            </a:r>
            <a:r>
              <a:rPr lang="en-US" sz="2800" dirty="0"/>
              <a:t>, HPCA’16] demonstrated that the </a:t>
            </a:r>
            <a:r>
              <a:rPr lang="en-US" sz="2800" dirty="0">
                <a:solidFill>
                  <a:srgbClr val="FF0000"/>
                </a:solidFill>
              </a:rPr>
              <a:t>last round is vulnerable</a:t>
            </a:r>
            <a:r>
              <a:rPr lang="en-US" sz="2800" dirty="0"/>
              <a:t>.</a:t>
            </a:r>
          </a:p>
          <a:p>
            <a:pPr marL="342892" lvl="2" indent="0">
              <a:spcBef>
                <a:spcPts val="75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85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21BF71-3BC7-4CFE-A958-572BC13A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Topological-order-based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5418F2-6F80-4E40-A384-A27B2045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81" y="1281384"/>
            <a:ext cx="8547703" cy="28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AA60C9-2801-4C9E-8288-17AD4E5E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dirty="0"/>
              <a:t>to Predict Hot/Cold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64A1A01-0EA7-463B-8CA4-FF4365E6D94B}"/>
              </a:ext>
            </a:extLst>
          </p:cNvPr>
          <p:cNvSpPr/>
          <p:nvPr/>
        </p:nvSpPr>
        <p:spPr>
          <a:xfrm>
            <a:off x="1077058" y="2282549"/>
            <a:ext cx="6858000" cy="342900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D7F7AF9-EE45-4A4B-96C9-F0B32044EA65}"/>
              </a:ext>
            </a:extLst>
          </p:cNvPr>
          <p:cNvSpPr/>
          <p:nvPr/>
        </p:nvSpPr>
        <p:spPr>
          <a:xfrm>
            <a:off x="4506058" y="2282549"/>
            <a:ext cx="3429000" cy="342900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41E9436-E557-4453-9579-2C318523E265}"/>
              </a:ext>
            </a:extLst>
          </p:cNvPr>
          <p:cNvSpPr txBox="1"/>
          <p:nvPr/>
        </p:nvSpPr>
        <p:spPr>
          <a:xfrm>
            <a:off x="2229345" y="2002693"/>
            <a:ext cx="11229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162CB06-F128-4B83-9660-5209B432E122}"/>
              </a:ext>
            </a:extLst>
          </p:cNvPr>
          <p:cNvSpPr txBox="1"/>
          <p:nvPr/>
        </p:nvSpPr>
        <p:spPr>
          <a:xfrm>
            <a:off x="5659059" y="2002693"/>
            <a:ext cx="11229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Testing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94FB454-7B67-444F-B93D-682A89C4F6C9}"/>
              </a:ext>
            </a:extLst>
          </p:cNvPr>
          <p:cNvSpPr/>
          <p:nvPr/>
        </p:nvSpPr>
        <p:spPr>
          <a:xfrm>
            <a:off x="1076344" y="2282549"/>
            <a:ext cx="2342421" cy="342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6B09A26-FA12-48FB-AD41-47692332D6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3725" y="3319907"/>
          <a:ext cx="68580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2862663769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552835804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180202410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35628884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097092069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% from Training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25316810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409863175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60F17F19-A018-4245-9DA1-AC0E87090E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3725" y="3041479"/>
          <a:ext cx="6858000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322030001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874866451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173695304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138471600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83403290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% from Input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1%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2937049242"/>
                  </a:ext>
                </a:extLst>
              </a:tr>
            </a:tbl>
          </a:graphicData>
        </a:graphic>
      </p:graphicFrame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F1DF03C2-9B79-47A7-A6C6-CDF0CA31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5" y="1114516"/>
            <a:ext cx="8229600" cy="100807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</a:t>
            </a:r>
            <a:r>
              <a:rPr lang="en-US" sz="2400" dirty="0"/>
              <a:t>se a</a:t>
            </a:r>
            <a:r>
              <a:rPr lang="zh-CN" altLang="en-US" sz="2400" dirty="0"/>
              <a:t> </a:t>
            </a:r>
            <a:r>
              <a:rPr lang="en-US" sz="2400" dirty="0"/>
              <a:t>small profiling input to predict the hot/cold states</a:t>
            </a:r>
          </a:p>
          <a:p>
            <a:endParaRPr lang="en-US" sz="2400" dirty="0"/>
          </a:p>
        </p:txBody>
      </p:sp>
      <p:sp>
        <p:nvSpPr>
          <p:cNvPr id="10" name="Arrow: Left 9">
            <a:extLst>
              <a:ext uri="{FF2B5EF4-FFF2-40B4-BE49-F238E27FC236}">
                <a16:creationId xmlns="" xmlns:a16="http://schemas.microsoft.com/office/drawing/2014/main" id="{D28C137B-9D7A-4E93-BB7B-DEF6D0708C04}"/>
              </a:ext>
            </a:extLst>
          </p:cNvPr>
          <p:cNvSpPr/>
          <p:nvPr/>
        </p:nvSpPr>
        <p:spPr>
          <a:xfrm>
            <a:off x="3072630" y="2368274"/>
            <a:ext cx="346135" cy="171450"/>
          </a:xfrm>
          <a:prstGeom prst="leftArrow">
            <a:avLst>
              <a:gd name="adj1" fmla="val 50000"/>
              <a:gd name="adj2" fmla="val 76865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84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19040</TotalTime>
  <Words>6183</Words>
  <Application>Microsoft Macintosh PowerPoint</Application>
  <PresentationFormat>On-screen Show (16:9)</PresentationFormat>
  <Paragraphs>2256</Paragraphs>
  <Slides>93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Avenir Next Regular</vt:lpstr>
      <vt:lpstr>Calibri</vt:lpstr>
      <vt:lpstr>Cambria Math</vt:lpstr>
      <vt:lpstr>Consolas</vt:lpstr>
      <vt:lpstr>Wingdings</vt:lpstr>
      <vt:lpstr>Yu Gothic</vt:lpstr>
      <vt:lpstr>宋体</vt:lpstr>
      <vt:lpstr>黑体</vt:lpstr>
      <vt:lpstr>Arial</vt:lpstr>
      <vt:lpstr>informal_presentation_powerpoint_2</vt:lpstr>
      <vt:lpstr>1_informal_presentation_powerpoint_2</vt:lpstr>
      <vt:lpstr>Breaking the Memory Wall in  Current and Emerging Accelerators</vt:lpstr>
      <vt:lpstr>Research Group</vt:lpstr>
      <vt:lpstr>Why Accelerators? </vt:lpstr>
      <vt:lpstr>How Acceleration Works</vt:lpstr>
      <vt:lpstr>Memory Wall and Accelerators</vt:lpstr>
      <vt:lpstr>Architectural Support for Efficient  Large-Scale Automata Processing</vt:lpstr>
      <vt:lpstr>Finite State Machine (Automata) Processing</vt:lpstr>
      <vt:lpstr>Automata Processor (AP)</vt:lpstr>
      <vt:lpstr>Background on FSM processing and its execution on 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Processing on 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Applications are getting larger</vt:lpstr>
      <vt:lpstr>PowerPoint Presentation</vt:lpstr>
      <vt:lpstr>Current situation: Repeated Executions</vt:lpstr>
      <vt:lpstr>Current situation: Repeated Executions</vt:lpstr>
      <vt:lpstr>Observation and Motivation</vt:lpstr>
      <vt:lpstr>PowerPoint Presentation</vt:lpstr>
      <vt:lpstr>Underutilization of AP</vt:lpstr>
      <vt:lpstr>Benefits of only configuring hot states</vt:lpstr>
      <vt:lpstr>Outline</vt:lpstr>
      <vt:lpstr>Challenges</vt:lpstr>
      <vt:lpstr>Which states are more likely to be hot? </vt:lpstr>
      <vt:lpstr>How do we partition?</vt:lpstr>
      <vt:lpstr>How do we handle the mispredictions?</vt:lpstr>
      <vt:lpstr>Handle the mispredictions --- SparseAP</vt:lpstr>
      <vt:lpstr>Handle the mispredictions --- SparseAP</vt:lpstr>
      <vt:lpstr>Handle the mispredictions --- SparseAP</vt:lpstr>
      <vt:lpstr>Handle the mispredictions --- SparseAP</vt:lpstr>
      <vt:lpstr>Handle the mispredictions --- SparseAP</vt:lpstr>
      <vt:lpstr>Evaluation Methodology</vt:lpstr>
      <vt:lpstr>Speedup</vt:lpstr>
      <vt:lpstr>Performance per area</vt:lpstr>
      <vt:lpstr>Conclusions</vt:lpstr>
      <vt:lpstr>Memory Wall and Accelerators</vt:lpstr>
      <vt:lpstr>Memory Bandwidth Wall </vt:lpstr>
      <vt:lpstr>Memory Coalescing</vt:lpstr>
      <vt:lpstr>RCoal: Mitigating GPU Timing Attack via Subwarp-based Randomized Coalescing Techniques</vt:lpstr>
      <vt:lpstr>Memory Access Coalescing in GPUs</vt:lpstr>
      <vt:lpstr>Memory Access Coalescing in GPUs</vt:lpstr>
      <vt:lpstr>Memory Access Coalescing in GPUs </vt:lpstr>
      <vt:lpstr>Security Concerns </vt:lpstr>
      <vt:lpstr>Security Attacks </vt:lpstr>
      <vt:lpstr>Correlation Timing Attacks</vt:lpstr>
      <vt:lpstr>Correlation Timing Attack</vt:lpstr>
      <vt:lpstr>Coalesced Accesses and Execution Time</vt:lpstr>
      <vt:lpstr>Last Round of AES on GPU</vt:lpstr>
      <vt:lpstr>Last Round of AES on GPU</vt:lpstr>
      <vt:lpstr>Correlation Timing Attack on GPU</vt:lpstr>
      <vt:lpstr>Attacker calculates the # of coalesced accesses</vt:lpstr>
      <vt:lpstr>Finding the Correct Key Value</vt:lpstr>
      <vt:lpstr>Simulating Timing Attack on our Set-up</vt:lpstr>
      <vt:lpstr>Naïve Solution</vt:lpstr>
      <vt:lpstr>RCoal: Fixed Sized Subwarp (FSS)</vt:lpstr>
      <vt:lpstr>FSS Security against Baseline Attack</vt:lpstr>
      <vt:lpstr>FSS Performance</vt:lpstr>
      <vt:lpstr>FSS against FSS attack</vt:lpstr>
      <vt:lpstr>FSS against FSS attack</vt:lpstr>
      <vt:lpstr>FSS against FSS attack</vt:lpstr>
      <vt:lpstr>RCoal: Random Sized Subwarp (RSS)</vt:lpstr>
      <vt:lpstr>RCoal: Random-Threaded Subwarp (RTS)</vt:lpstr>
      <vt:lpstr>RCoal: Random-Threaded Subwarp (RTS)</vt:lpstr>
      <vt:lpstr>Evaluation Set-up</vt:lpstr>
      <vt:lpstr>PowerPoint Presentation</vt:lpstr>
      <vt:lpstr>Conclusions</vt:lpstr>
      <vt:lpstr>Acknowledgements</vt:lpstr>
      <vt:lpstr>Backup Slides</vt:lpstr>
      <vt:lpstr>Jump Ratio</vt:lpstr>
      <vt:lpstr>Sensitivity results: capacity = 49K</vt:lpstr>
      <vt:lpstr>Sensitivity results: capacity = 12K</vt:lpstr>
      <vt:lpstr>AES implementation on GPU</vt:lpstr>
      <vt:lpstr>Topological-order-based Partition</vt:lpstr>
      <vt:lpstr>How to Predict Hot/Cold?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RCoal: Mitigating GPU Timing Attack via Subwarp-based Randomized Coalescing Techniques</dc:title>
  <dc:creator>Gurunath Anandrao Kadam</dc:creator>
  <cp:lastModifiedBy>Jog, Adwait</cp:lastModifiedBy>
  <cp:revision>973</cp:revision>
  <dcterms:created xsi:type="dcterms:W3CDTF">2018-02-16T21:32:20Z</dcterms:created>
  <dcterms:modified xsi:type="dcterms:W3CDTF">2018-12-20T11:10:50Z</dcterms:modified>
</cp:coreProperties>
</file>